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62" r:id="rId3"/>
    <p:sldId id="263" r:id="rId4"/>
    <p:sldId id="265" r:id="rId5"/>
    <p:sldId id="306" r:id="rId6"/>
    <p:sldId id="259" r:id="rId7"/>
    <p:sldId id="266" r:id="rId8"/>
    <p:sldId id="267" r:id="rId9"/>
    <p:sldId id="268" r:id="rId10"/>
    <p:sldId id="256" r:id="rId11"/>
    <p:sldId id="264" r:id="rId12"/>
    <p:sldId id="270" r:id="rId13"/>
    <p:sldId id="269" r:id="rId14"/>
    <p:sldId id="271" r:id="rId15"/>
    <p:sldId id="273" r:id="rId16"/>
    <p:sldId id="272" r:id="rId17"/>
    <p:sldId id="274" r:id="rId18"/>
    <p:sldId id="275" r:id="rId19"/>
    <p:sldId id="260" r:id="rId20"/>
    <p:sldId id="276" r:id="rId21"/>
    <p:sldId id="277" r:id="rId22"/>
    <p:sldId id="305" r:id="rId23"/>
    <p:sldId id="278" r:id="rId24"/>
    <p:sldId id="280" r:id="rId25"/>
    <p:sldId id="279" r:id="rId26"/>
    <p:sldId id="281" r:id="rId27"/>
    <p:sldId id="282" r:id="rId28"/>
    <p:sldId id="283" r:id="rId29"/>
    <p:sldId id="307" r:id="rId30"/>
    <p:sldId id="284" r:id="rId31"/>
    <p:sldId id="285" r:id="rId32"/>
    <p:sldId id="286" r:id="rId33"/>
    <p:sldId id="287" r:id="rId34"/>
    <p:sldId id="292" r:id="rId35"/>
    <p:sldId id="288" r:id="rId36"/>
    <p:sldId id="289" r:id="rId37"/>
    <p:sldId id="290" r:id="rId38"/>
    <p:sldId id="291" r:id="rId39"/>
    <p:sldId id="295" r:id="rId40"/>
    <p:sldId id="293" r:id="rId41"/>
    <p:sldId id="294" r:id="rId42"/>
    <p:sldId id="303" r:id="rId43"/>
    <p:sldId id="297" r:id="rId44"/>
    <p:sldId id="296" r:id="rId45"/>
    <p:sldId id="298" r:id="rId46"/>
    <p:sldId id="308" r:id="rId47"/>
    <p:sldId id="300" r:id="rId48"/>
    <p:sldId id="304" r:id="rId49"/>
  </p:sldIdLst>
  <p:sldSz cx="9144000" cy="6858000" type="screen4x3"/>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9" autoAdjust="0"/>
    <p:restoredTop sz="70062" autoAdjust="0"/>
  </p:normalViewPr>
  <p:slideViewPr>
    <p:cSldViewPr>
      <p:cViewPr varScale="1">
        <p:scale>
          <a:sx n="89" d="100"/>
          <a:sy n="89" d="100"/>
        </p:scale>
        <p:origin x="235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de-DE" smtClean="0"/>
              <a:t>02.08.17</a:t>
            </a:r>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AFF2C04-82A1-48B8-AEC8-24B97A89D293}" type="slidenum">
              <a:rPr lang="de-DE" smtClean="0"/>
              <a:t>‹Nr.›</a:t>
            </a:fld>
            <a:endParaRPr lang="de-DE"/>
          </a:p>
        </p:txBody>
      </p:sp>
    </p:spTree>
    <p:extLst>
      <p:ext uri="{BB962C8B-B14F-4D97-AF65-F5344CB8AC3E}">
        <p14:creationId xmlns:p14="http://schemas.microsoft.com/office/powerpoint/2010/main" val="340226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5AFF2C04-82A1-48B8-AEC8-24B97A89D293}" type="slidenum">
              <a:rPr lang="de-DE" smtClean="0"/>
              <a:t>1</a:t>
            </a:fld>
            <a:endParaRPr lang="de-DE"/>
          </a:p>
        </p:txBody>
      </p:sp>
    </p:spTree>
    <p:extLst>
      <p:ext uri="{BB962C8B-B14F-4D97-AF65-F5344CB8AC3E}">
        <p14:creationId xmlns:p14="http://schemas.microsoft.com/office/powerpoint/2010/main" val="170546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16</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r>
              <a:rPr lang="de" b="1" noProof="0"/>
              <a:t>Good questions – good answers: </a:t>
            </a:r>
            <a:r>
              <a:rPr lang="de" noProof="0"/>
              <a:t>Some questions lead to short and uninteresting answers. For example: </a:t>
            </a:r>
            <a:r>
              <a:rPr lang="en-GB" noProof="0" dirty="0" smtClean="0"/>
              <a:t/>
            </a:r>
            <a:br>
              <a:rPr lang="en-GB" noProof="0" dirty="0" smtClean="0"/>
            </a:br>
            <a:r>
              <a:rPr lang="de" sz="1200" b="0" i="0" kern="1200" noProof="0">
                <a:solidFill>
                  <a:schemeClr val="tx1"/>
                </a:solidFill>
                <a:effectLst/>
                <a:latin typeface="+mn-lt"/>
                <a:ea typeface="+mn-ea"/>
                <a:cs typeface="+mn-cs"/>
              </a:rPr>
              <a:t>How long have you been working in basic education? – For five years.</a:t>
            </a:r>
          </a:p>
          <a:p>
            <a:pPr marL="0" marR="0" indent="0" algn="l" defTabSz="914400" rtl="0" eaLnBrk="1" fontAlgn="auto" latinLnBrk="0" hangingPunct="1">
              <a:lnSpc>
                <a:spcPct val="100000"/>
              </a:lnSpc>
              <a:spcBef>
                <a:spcPts val="0"/>
              </a:spcBef>
              <a:spcAft>
                <a:spcPts val="0"/>
              </a:spcAft>
              <a:buClrTx/>
              <a:buSzTx/>
              <a:buFontTx/>
              <a:buNone/>
              <a:tabLst/>
              <a:defRPr/>
            </a:pPr>
            <a:r>
              <a:rPr lang="de" sz="1200" b="0" i="0" kern="1200" noProof="0">
                <a:solidFill>
                  <a:schemeClr val="tx1"/>
                </a:solidFill>
                <a:effectLst/>
                <a:latin typeface="+mn-lt"/>
                <a:ea typeface="+mn-ea"/>
                <a:cs typeface="+mn-cs"/>
              </a:rPr>
              <a:t>     This way would be better: How long have you worked in basic education and what has your intention been? – The answer might be quite more interesting.</a:t>
            </a:r>
            <a:endParaRPr lang="en-GB" sz="1200" b="1" i="0" kern="1200" baseline="0" noProof="0" dirty="0" smtClean="0">
              <a:solidFill>
                <a:schemeClr val="tx1"/>
              </a:solidFill>
              <a:effectLst/>
              <a:latin typeface="+mn-lt"/>
              <a:ea typeface="+mn-ea"/>
              <a:cs typeface="+mn-cs"/>
            </a:endParaRPr>
          </a:p>
          <a:p>
            <a:pPr marL="171450" indent="-171450" rtl="0">
              <a:buFont typeface="Arial" panose="020B0604020202020204" pitchFamily="34" charset="0"/>
              <a:buChar char="•"/>
            </a:pPr>
            <a:r>
              <a:rPr lang="de" sz="1200" b="1" i="0" kern="1200" noProof="0">
                <a:solidFill>
                  <a:schemeClr val="tx1"/>
                </a:solidFill>
                <a:effectLst/>
                <a:latin typeface="+mn-lt"/>
                <a:ea typeface="+mn-ea"/>
                <a:cs typeface="+mn-cs"/>
              </a:rPr>
              <a:t>Spoken language is different from written: </a:t>
            </a:r>
            <a:r>
              <a:rPr lang="de" sz="1200" b="0" i="0" kern="1200" noProof="0">
                <a:solidFill>
                  <a:schemeClr val="tx1"/>
                </a:solidFill>
                <a:effectLst/>
                <a:latin typeface="+mn-lt"/>
                <a:ea typeface="+mn-ea"/>
                <a:cs typeface="+mn-cs"/>
              </a:rPr>
              <a:t>Sometimes it’s not easy to read spoken language (because of anacoluthons or word repetitions). For readers it’s better to transcribe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 sz="1200" b="1" noProof="0">
                <a:latin typeface="Arial" panose="020B0604020202020204" pitchFamily="34" charset="0"/>
              </a:rPr>
              <a:t>Use quotes to make it interesting: </a:t>
            </a:r>
            <a:r>
              <a:rPr lang="de" sz="1200" noProof="0">
                <a:latin typeface="Arial" panose="020B0604020202020204" pitchFamily="34" charset="0"/>
              </a:rPr>
              <a:t>A good quote could glue readers to your article. Perhaps you can manage to find an example in your language. </a:t>
            </a:r>
            <a:endParaRPr lang="en-GB" altLang="de-DE" sz="1200" noProof="0" dirty="0" smtClean="0">
              <a:latin typeface="Arial" panose="020B0604020202020204" pitchFamily="34" charset="0"/>
            </a:endParaRPr>
          </a:p>
          <a:p>
            <a:pPr rtl="0"/>
            <a:endParaRPr lang="en-GB" sz="1200" b="0" i="0" kern="1200" baseline="0" noProof="0" dirty="0" smtClean="0">
              <a:solidFill>
                <a:schemeClr val="tx1"/>
              </a:solidFill>
              <a:effectLst/>
              <a:latin typeface="+mn-lt"/>
              <a:ea typeface="+mn-ea"/>
              <a:cs typeface="+mn-cs"/>
            </a:endParaRPr>
          </a:p>
          <a:p>
            <a:pPr rtl="0"/>
            <a:endParaRPr lang="en-GB" sz="1200" b="0" i="0" kern="1200" baseline="0" noProof="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de" sz="1200" kern="1200">
                <a:solidFill>
                  <a:schemeClr val="tx1"/>
                </a:solidFill>
                <a:effectLst/>
                <a:latin typeface="+mn-lt"/>
                <a:ea typeface="+mn-ea"/>
                <a:cs typeface="+mn-cs"/>
              </a:rPr>
              <a:t>*Tip: After the pair work (task number 2) tell the participants to keep the information of the interview, because they will need it later.</a:t>
            </a:r>
            <a:endParaRPr lang="de-DE" dirty="0" smtClean="0"/>
          </a:p>
          <a:p>
            <a:pPr rtl="0"/>
            <a:endParaRPr lang="de-AT"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a:t>
            </a:fld>
            <a:endParaRPr lang="de-DE"/>
          </a:p>
        </p:txBody>
      </p:sp>
    </p:spTree>
    <p:extLst>
      <p:ext uri="{BB962C8B-B14F-4D97-AF65-F5344CB8AC3E}">
        <p14:creationId xmlns:p14="http://schemas.microsoft.com/office/powerpoint/2010/main" val="274073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26</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AT"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29</a:t>
            </a:fld>
            <a:endParaRPr lang="de-DE"/>
          </a:p>
        </p:txBody>
      </p:sp>
    </p:spTree>
    <p:extLst>
      <p:ext uri="{BB962C8B-B14F-4D97-AF65-F5344CB8AC3E}">
        <p14:creationId xmlns:p14="http://schemas.microsoft.com/office/powerpoint/2010/main" val="3738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sz="1200" b="0" i="0" kern="1200">
                <a:solidFill>
                  <a:schemeClr val="tx1"/>
                </a:solidFill>
                <a:effectLst/>
                <a:latin typeface="+mn-lt"/>
                <a:ea typeface="+mn-ea"/>
                <a:cs typeface="+mn-cs"/>
              </a:rPr>
              <a:t>Current news do not have intrinsic content and meaning. Only the reader gives meaning to the news. And this meaning depends on the experience and the beliefs of each reader. Everybody creates his/her own reality. For further information see also https://www.learning-theories.com/constructivism.html </a:t>
            </a:r>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noProof="0"/>
              <a:t>For further information see also:</a:t>
            </a:r>
            <a:endParaRPr lang="en-GB" noProof="0" dirty="0" smtClean="0"/>
          </a:p>
          <a:p>
            <a:pPr rtl="0"/>
            <a:r>
              <a:rPr lang="de" noProof="0"/>
              <a:t>http://www.ipr.org.uk </a:t>
            </a:r>
          </a:p>
          <a:p>
            <a:pPr rtl="0"/>
            <a:r>
              <a:rPr lang="de" noProof="0"/>
              <a:t>https://www.entrepreneur.com/encyclopedia/public-relations </a:t>
            </a:r>
          </a:p>
          <a:p>
            <a:pPr rtl="0"/>
            <a:r>
              <a:rPr lang="de" sz="1200" b="0" i="0" kern="1200" noProof="0">
                <a:solidFill>
                  <a:schemeClr val="tx1"/>
                </a:solidFill>
                <a:effectLst/>
                <a:latin typeface="+mn-lt"/>
                <a:ea typeface="+mn-ea"/>
                <a:cs typeface="+mn-cs"/>
              </a:rPr>
              <a:t>http://apps.prsa.org/AboutPRSA/publicrelationsdefined/ </a:t>
            </a:r>
            <a:endParaRPr lang="en-GB" noProof="0"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en-US"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a:t>
            </a:fld>
            <a:endParaRPr lang="de-DE"/>
          </a:p>
        </p:txBody>
      </p:sp>
    </p:spTree>
    <p:extLst>
      <p:ext uri="{BB962C8B-B14F-4D97-AF65-F5344CB8AC3E}">
        <p14:creationId xmlns:p14="http://schemas.microsoft.com/office/powerpoint/2010/main" val="1225718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noProof="0"/>
              <a:t>Information for the trainer:</a:t>
            </a:r>
          </a:p>
          <a:p>
            <a:pPr rtl="0"/>
            <a:r>
              <a:rPr lang="de" noProof="0"/>
              <a:t>The structure of media varies across countries. You could add specific information for your country. For Austria, information is available at http://archiv.bundeskanzleramt.at/DocView.axd?CobId=57669 and http://www.demokratiezentrum.org/fileadmin/media/pdf/steinmaurer2.pdf as well as on http://www.politischebildung.com/pdfs/35steinmaurer.pdf </a:t>
            </a:r>
            <a:endParaRPr lang="en-GB" noProof="0"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36</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noProof="0"/>
              <a:t>Information for the trainer:</a:t>
            </a:r>
            <a:endParaRPr lang="en-GB" noProof="0" dirty="0" smtClean="0"/>
          </a:p>
          <a:p>
            <a:pPr marL="171450" indent="-171450" rtl="0">
              <a:buFontTx/>
              <a:buChar char="-"/>
            </a:pPr>
            <a:r>
              <a:rPr lang="de" noProof="0"/>
              <a:t>Readers skip and skim information: They fly over the text and examine which information may be interesting. They don‘t read a text from the beginning to the end.</a:t>
            </a:r>
          </a:p>
          <a:p>
            <a:pPr marL="171450" indent="-171450" rtl="0">
              <a:buFontTx/>
              <a:buChar char="-"/>
            </a:pPr>
            <a:r>
              <a:rPr lang="de" noProof="0"/>
              <a:t>For further information, see also https://www.usability.gov/how-to-and-tools/methods/writing-for-the-web.html </a:t>
            </a:r>
            <a:endParaRPr lang="en-GB" noProof="0"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39</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43</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44</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de" sz="1200" kern="1200">
                <a:solidFill>
                  <a:schemeClr val="tx1"/>
                </a:solidFill>
                <a:effectLst/>
                <a:latin typeface="+mn-lt"/>
                <a:ea typeface="+mn-ea"/>
                <a:cs typeface="+mn-cs"/>
              </a:rPr>
              <a:t>Reduction of complexity in journalism: As a journalist, you have to choose which aspects to leave out for your story. So you have to select and focus on specific aspects. </a:t>
            </a:r>
          </a:p>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a:t>
            </a:fld>
            <a:endParaRPr lang="de-DE"/>
          </a:p>
        </p:txBody>
      </p:sp>
    </p:spTree>
    <p:extLst>
      <p:ext uri="{BB962C8B-B14F-4D97-AF65-F5344CB8AC3E}">
        <p14:creationId xmlns:p14="http://schemas.microsoft.com/office/powerpoint/2010/main" val="1225718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45</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de" noProof="0" dirty="0"/>
              <a:t>For further information, see also https://www.usability.gov/how-to-and-tools/methods/writing-for-the-web.html </a:t>
            </a:r>
          </a:p>
          <a:p>
            <a:pPr rtl="0"/>
            <a:r>
              <a:rPr lang="de" noProof="0" dirty="0"/>
              <a:t> </a:t>
            </a:r>
            <a:endParaRPr lang="en-GB" noProof="0"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46</a:t>
            </a:fld>
            <a:endParaRPr lang="de-DE"/>
          </a:p>
        </p:txBody>
      </p:sp>
    </p:spTree>
    <p:extLst>
      <p:ext uri="{BB962C8B-B14F-4D97-AF65-F5344CB8AC3E}">
        <p14:creationId xmlns:p14="http://schemas.microsoft.com/office/powerpoint/2010/main" val="1402877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47</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48</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0" indent="0" rtl="0">
              <a:buFont typeface="Arial" panose="020B0604020202020204" pitchFamily="34" charset="0"/>
              <a:buNone/>
            </a:pPr>
            <a:r>
              <a:rPr lang="de" noProof="0"/>
              <a:t>Introduction for the participants: </a:t>
            </a:r>
            <a:r>
              <a:rPr lang="de" sz="1200" kern="1200" noProof="0">
                <a:solidFill>
                  <a:schemeClr val="tx1"/>
                </a:solidFill>
                <a:effectLst/>
                <a:latin typeface="+mn-lt"/>
                <a:ea typeface="+mn-ea"/>
                <a:cs typeface="+mn-cs"/>
              </a:rPr>
              <a:t>Everybody arranges the information about his/her interview, that they’ve collected before, in these three boxes and presents the important information to the plenum. </a:t>
            </a:r>
          </a:p>
          <a:p>
            <a:pPr marL="0" indent="0" rtl="0">
              <a:buFont typeface="Arial" panose="020B0604020202020204" pitchFamily="34" charset="0"/>
              <a:buNone/>
            </a:pPr>
            <a:endParaRPr lang="de-AT"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5</a:t>
            </a:fld>
            <a:endParaRPr lang="de-DE"/>
          </a:p>
        </p:txBody>
      </p:sp>
    </p:spTree>
    <p:extLst>
      <p:ext uri="{BB962C8B-B14F-4D97-AF65-F5344CB8AC3E}">
        <p14:creationId xmlns:p14="http://schemas.microsoft.com/office/powerpoint/2010/main" val="7686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10</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11</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12</a:t>
            </a:fld>
            <a:endParaRPr lang="de-DE"/>
          </a:p>
        </p:txBody>
      </p:sp>
    </p:spTree>
    <p:extLst>
      <p:ext uri="{BB962C8B-B14F-4D97-AF65-F5344CB8AC3E}">
        <p14:creationId xmlns:p14="http://schemas.microsoft.com/office/powerpoint/2010/main" val="235130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5AFF2C04-82A1-48B8-AEC8-24B97A89D293}" type="slidenum">
              <a:rPr lang="de-DE" smtClean="0"/>
              <a:t>13</a:t>
            </a:fld>
            <a:endParaRPr lang="de-DE"/>
          </a:p>
        </p:txBody>
      </p:sp>
    </p:spTree>
    <p:extLst>
      <p:ext uri="{BB962C8B-B14F-4D97-AF65-F5344CB8AC3E}">
        <p14:creationId xmlns:p14="http://schemas.microsoft.com/office/powerpoint/2010/main" val="235130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rtlCol="0"/>
          <a:lstStyle/>
          <a:p>
            <a:pPr rtl="0"/>
            <a:r>
              <a:rPr lang="de"/>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
              <a:t>Formatvorlage des Untertitelmasters durch Klicken bearbeiten</a:t>
            </a:r>
            <a:endParaRPr lang="de-DE"/>
          </a:p>
        </p:txBody>
      </p:sp>
      <p:sp>
        <p:nvSpPr>
          <p:cNvPr id="4" name="Datumsplatzhalter 3"/>
          <p:cNvSpPr>
            <a:spLocks noGrp="1"/>
          </p:cNvSpPr>
          <p:nvPr>
            <p:ph type="dt" sz="half" idx="10"/>
          </p:nvPr>
        </p:nvSpPr>
        <p:spPr/>
        <p:txBody>
          <a:bodyPr rtlCol="0"/>
          <a:lstStyle/>
          <a:p>
            <a:pPr rtl="0"/>
            <a:r>
              <a:rPr lang="de-DE" smtClean="0"/>
              <a:t>02.08.17</a:t>
            </a:r>
            <a:endParaRPr lang="de-DE"/>
          </a:p>
        </p:txBody>
      </p:sp>
      <p:sp>
        <p:nvSpPr>
          <p:cNvPr id="5" name="Fußzeilenplatzhalter 4"/>
          <p:cNvSpPr>
            <a:spLocks noGrp="1"/>
          </p:cNvSpPr>
          <p:nvPr>
            <p:ph type="ftr" sz="quarter" idx="11"/>
          </p:nvPr>
        </p:nvSpPr>
        <p:spPr/>
        <p:txBody>
          <a:bodyPr rtlCol="0"/>
          <a:lstStyle/>
          <a:p>
            <a:pPr rtl="0"/>
            <a:endParaRPr lang="de-DE"/>
          </a:p>
        </p:txBody>
      </p:sp>
      <p:sp>
        <p:nvSpPr>
          <p:cNvPr id="6" name="Foliennummernplatzhalter 5"/>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31038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
              <a:t>Titelmasterformat durch Klicken bearbeiten</a:t>
            </a:r>
            <a:endParaRPr lang="de-DE"/>
          </a:p>
        </p:txBody>
      </p:sp>
      <p:sp>
        <p:nvSpPr>
          <p:cNvPr id="3" name="Vertikaler Textplatzhalter 2"/>
          <p:cNvSpPr>
            <a:spLocks noGrp="1"/>
          </p:cNvSpPr>
          <p:nvPr>
            <p:ph type="body" orient="vert" idx="1"/>
          </p:nvPr>
        </p:nvSpPr>
        <p:spPr/>
        <p:txBody>
          <a:bodyPr vert="eaVert" rtlCol="0"/>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4" name="Datumsplatzhalter 3"/>
          <p:cNvSpPr>
            <a:spLocks noGrp="1"/>
          </p:cNvSpPr>
          <p:nvPr>
            <p:ph type="dt" sz="half" idx="10"/>
          </p:nvPr>
        </p:nvSpPr>
        <p:spPr/>
        <p:txBody>
          <a:bodyPr rtlCol="0"/>
          <a:lstStyle/>
          <a:p>
            <a:pPr rtl="0"/>
            <a:r>
              <a:rPr lang="de-DE" smtClean="0"/>
              <a:t>02.08.17</a:t>
            </a:r>
            <a:endParaRPr lang="de-DE"/>
          </a:p>
        </p:txBody>
      </p:sp>
      <p:sp>
        <p:nvSpPr>
          <p:cNvPr id="5" name="Fußzeilenplatzhalter 4"/>
          <p:cNvSpPr>
            <a:spLocks noGrp="1"/>
          </p:cNvSpPr>
          <p:nvPr>
            <p:ph type="ftr" sz="quarter" idx="11"/>
          </p:nvPr>
        </p:nvSpPr>
        <p:spPr/>
        <p:txBody>
          <a:bodyPr rtlCol="0"/>
          <a:lstStyle/>
          <a:p>
            <a:pPr rtl="0"/>
            <a:endParaRPr lang="de-DE"/>
          </a:p>
        </p:txBody>
      </p:sp>
      <p:sp>
        <p:nvSpPr>
          <p:cNvPr id="6" name="Foliennummernplatzhalter 5"/>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312775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rtlCol="0"/>
          <a:lstStyle/>
          <a:p>
            <a:pPr rtl="0"/>
            <a:r>
              <a:rPr lang="de"/>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rtlCol="0"/>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4" name="Datumsplatzhalter 3"/>
          <p:cNvSpPr>
            <a:spLocks noGrp="1"/>
          </p:cNvSpPr>
          <p:nvPr>
            <p:ph type="dt" sz="half" idx="10"/>
          </p:nvPr>
        </p:nvSpPr>
        <p:spPr/>
        <p:txBody>
          <a:bodyPr rtlCol="0"/>
          <a:lstStyle/>
          <a:p>
            <a:pPr rtl="0"/>
            <a:r>
              <a:rPr lang="de-DE" smtClean="0"/>
              <a:t>02.08.17</a:t>
            </a:r>
            <a:endParaRPr lang="de-DE"/>
          </a:p>
        </p:txBody>
      </p:sp>
      <p:sp>
        <p:nvSpPr>
          <p:cNvPr id="5" name="Fußzeilenplatzhalter 4"/>
          <p:cNvSpPr>
            <a:spLocks noGrp="1"/>
          </p:cNvSpPr>
          <p:nvPr>
            <p:ph type="ftr" sz="quarter" idx="11"/>
          </p:nvPr>
        </p:nvSpPr>
        <p:spPr/>
        <p:txBody>
          <a:bodyPr rtlCol="0"/>
          <a:lstStyle/>
          <a:p>
            <a:pPr rtl="0"/>
            <a:endParaRPr lang="de-DE"/>
          </a:p>
        </p:txBody>
      </p:sp>
      <p:sp>
        <p:nvSpPr>
          <p:cNvPr id="6" name="Foliennummernplatzhalter 5"/>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136466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
              <a:t>Titelmasterformat durch Klicken bearbeiten</a:t>
            </a:r>
            <a:endParaRPr lang="de-DE"/>
          </a:p>
        </p:txBody>
      </p:sp>
      <p:sp>
        <p:nvSpPr>
          <p:cNvPr id="3" name="Inhaltsplatzhalter 2"/>
          <p:cNvSpPr>
            <a:spLocks noGrp="1"/>
          </p:cNvSpPr>
          <p:nvPr>
            <p:ph idx="1"/>
          </p:nvPr>
        </p:nvSpPr>
        <p:spPr/>
        <p:txBody>
          <a:bodyPr rtlCol="0"/>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4" name="Datumsplatzhalter 3"/>
          <p:cNvSpPr>
            <a:spLocks noGrp="1"/>
          </p:cNvSpPr>
          <p:nvPr>
            <p:ph type="dt" sz="half" idx="10"/>
          </p:nvPr>
        </p:nvSpPr>
        <p:spPr/>
        <p:txBody>
          <a:bodyPr rtlCol="0"/>
          <a:lstStyle/>
          <a:p>
            <a:pPr rtl="0"/>
            <a:r>
              <a:rPr lang="de-DE" smtClean="0"/>
              <a:t>02.08.17</a:t>
            </a:r>
            <a:endParaRPr lang="de-DE"/>
          </a:p>
        </p:txBody>
      </p:sp>
      <p:sp>
        <p:nvSpPr>
          <p:cNvPr id="5" name="Fußzeilenplatzhalter 4"/>
          <p:cNvSpPr>
            <a:spLocks noGrp="1"/>
          </p:cNvSpPr>
          <p:nvPr>
            <p:ph type="ftr" sz="quarter" idx="11"/>
          </p:nvPr>
        </p:nvSpPr>
        <p:spPr/>
        <p:txBody>
          <a:bodyPr rtlCol="0"/>
          <a:lstStyle/>
          <a:p>
            <a:pPr rtl="0"/>
            <a:endParaRPr lang="de-DE"/>
          </a:p>
        </p:txBody>
      </p:sp>
      <p:sp>
        <p:nvSpPr>
          <p:cNvPr id="6" name="Foliennummernplatzhalter 5"/>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428047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rtlCol="0" anchor="t"/>
          <a:lstStyle>
            <a:lvl1pPr algn="l">
              <a:defRPr sz="4000" b="1" cap="all"/>
            </a:lvl1pPr>
          </a:lstStyle>
          <a:p>
            <a:pPr rtl="0"/>
            <a:r>
              <a:rPr lang="de"/>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
              <a:t>Textmasterformat bearbeiten</a:t>
            </a:r>
          </a:p>
        </p:txBody>
      </p:sp>
      <p:sp>
        <p:nvSpPr>
          <p:cNvPr id="4" name="Datumsplatzhalter 3"/>
          <p:cNvSpPr>
            <a:spLocks noGrp="1"/>
          </p:cNvSpPr>
          <p:nvPr>
            <p:ph type="dt" sz="half" idx="10"/>
          </p:nvPr>
        </p:nvSpPr>
        <p:spPr/>
        <p:txBody>
          <a:bodyPr rtlCol="0"/>
          <a:lstStyle/>
          <a:p>
            <a:pPr rtl="0"/>
            <a:r>
              <a:rPr lang="de-DE" smtClean="0"/>
              <a:t>02.08.17</a:t>
            </a:r>
            <a:endParaRPr lang="de-DE"/>
          </a:p>
        </p:txBody>
      </p:sp>
      <p:sp>
        <p:nvSpPr>
          <p:cNvPr id="5" name="Fußzeilenplatzhalter 4"/>
          <p:cNvSpPr>
            <a:spLocks noGrp="1"/>
          </p:cNvSpPr>
          <p:nvPr>
            <p:ph type="ftr" sz="quarter" idx="11"/>
          </p:nvPr>
        </p:nvSpPr>
        <p:spPr/>
        <p:txBody>
          <a:bodyPr rtlCol="0"/>
          <a:lstStyle/>
          <a:p>
            <a:pPr rtl="0"/>
            <a:endParaRPr lang="de-DE"/>
          </a:p>
        </p:txBody>
      </p:sp>
      <p:sp>
        <p:nvSpPr>
          <p:cNvPr id="6" name="Foliennummernplatzhalter 5"/>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267092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4" name="Inhaltsplatzhalt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5" name="Datumsplatzhalter 4"/>
          <p:cNvSpPr>
            <a:spLocks noGrp="1"/>
          </p:cNvSpPr>
          <p:nvPr>
            <p:ph type="dt" sz="half" idx="10"/>
          </p:nvPr>
        </p:nvSpPr>
        <p:spPr/>
        <p:txBody>
          <a:bodyPr rtlCol="0"/>
          <a:lstStyle/>
          <a:p>
            <a:pPr rtl="0"/>
            <a:r>
              <a:rPr lang="de-DE" smtClean="0"/>
              <a:t>02.08.17</a:t>
            </a:r>
            <a:endParaRPr lang="de-DE"/>
          </a:p>
        </p:txBody>
      </p:sp>
      <p:sp>
        <p:nvSpPr>
          <p:cNvPr id="6" name="Fußzeilenplatzhalter 5"/>
          <p:cNvSpPr>
            <a:spLocks noGrp="1"/>
          </p:cNvSpPr>
          <p:nvPr>
            <p:ph type="ftr" sz="quarter" idx="11"/>
          </p:nvPr>
        </p:nvSpPr>
        <p:spPr/>
        <p:txBody>
          <a:bodyPr rtlCol="0"/>
          <a:lstStyle/>
          <a:p>
            <a:pPr rtl="0"/>
            <a:endParaRPr lang="de-DE"/>
          </a:p>
        </p:txBody>
      </p:sp>
      <p:sp>
        <p:nvSpPr>
          <p:cNvPr id="7" name="Foliennummernplatzhalter 6"/>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124366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defRPr/>
            </a:lvl1pPr>
          </a:lstStyle>
          <a:p>
            <a:pPr rtl="0"/>
            <a:r>
              <a:rPr lang="de"/>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Textmasterformat bearbeiten</a:t>
            </a:r>
          </a:p>
        </p:txBody>
      </p:sp>
      <p:sp>
        <p:nvSpPr>
          <p:cNvPr id="4" name="Inhaltsplatzhalt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5" name="Textplatzhalt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
              <a:t>Textmasterformat bearbeiten</a:t>
            </a:r>
          </a:p>
        </p:txBody>
      </p:sp>
      <p:sp>
        <p:nvSpPr>
          <p:cNvPr id="6" name="Inhaltsplatzhalt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7" name="Datumsplatzhalter 6"/>
          <p:cNvSpPr>
            <a:spLocks noGrp="1"/>
          </p:cNvSpPr>
          <p:nvPr>
            <p:ph type="dt" sz="half" idx="10"/>
          </p:nvPr>
        </p:nvSpPr>
        <p:spPr/>
        <p:txBody>
          <a:bodyPr rtlCol="0"/>
          <a:lstStyle/>
          <a:p>
            <a:pPr rtl="0"/>
            <a:r>
              <a:rPr lang="de-DE" smtClean="0"/>
              <a:t>02.08.17</a:t>
            </a:r>
            <a:endParaRPr lang="de-DE"/>
          </a:p>
        </p:txBody>
      </p:sp>
      <p:sp>
        <p:nvSpPr>
          <p:cNvPr id="8" name="Fußzeilenplatzhalter 7"/>
          <p:cNvSpPr>
            <a:spLocks noGrp="1"/>
          </p:cNvSpPr>
          <p:nvPr>
            <p:ph type="ftr" sz="quarter" idx="11"/>
          </p:nvPr>
        </p:nvSpPr>
        <p:spPr/>
        <p:txBody>
          <a:bodyPr rtlCol="0"/>
          <a:lstStyle/>
          <a:p>
            <a:pPr rtl="0"/>
            <a:endParaRPr lang="de-DE"/>
          </a:p>
        </p:txBody>
      </p:sp>
      <p:sp>
        <p:nvSpPr>
          <p:cNvPr id="9" name="Foliennummernplatzhalter 8"/>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19837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
              <a:t>Titelmasterformat durch Klicken bearbeiten</a:t>
            </a:r>
            <a:endParaRPr lang="de-DE"/>
          </a:p>
        </p:txBody>
      </p:sp>
      <p:sp>
        <p:nvSpPr>
          <p:cNvPr id="3" name="Datumsplatzhalter 2"/>
          <p:cNvSpPr>
            <a:spLocks noGrp="1"/>
          </p:cNvSpPr>
          <p:nvPr>
            <p:ph type="dt" sz="half" idx="10"/>
          </p:nvPr>
        </p:nvSpPr>
        <p:spPr/>
        <p:txBody>
          <a:bodyPr rtlCol="0"/>
          <a:lstStyle/>
          <a:p>
            <a:pPr rtl="0"/>
            <a:r>
              <a:rPr lang="de-DE" smtClean="0"/>
              <a:t>02.08.17</a:t>
            </a:r>
            <a:endParaRPr lang="de-DE"/>
          </a:p>
        </p:txBody>
      </p:sp>
      <p:sp>
        <p:nvSpPr>
          <p:cNvPr id="4" name="Fußzeilenplatzhalter 3"/>
          <p:cNvSpPr>
            <a:spLocks noGrp="1"/>
          </p:cNvSpPr>
          <p:nvPr>
            <p:ph type="ftr" sz="quarter" idx="11"/>
          </p:nvPr>
        </p:nvSpPr>
        <p:spPr/>
        <p:txBody>
          <a:bodyPr rtlCol="0"/>
          <a:lstStyle/>
          <a:p>
            <a:pPr rtl="0"/>
            <a:endParaRPr lang="de-DE"/>
          </a:p>
        </p:txBody>
      </p:sp>
      <p:sp>
        <p:nvSpPr>
          <p:cNvPr id="5" name="Foliennummernplatzhalter 4"/>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21208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r>
              <a:rPr lang="de-DE" smtClean="0"/>
              <a:t>02.08.17</a:t>
            </a:r>
            <a:endParaRPr lang="de-DE"/>
          </a:p>
        </p:txBody>
      </p:sp>
      <p:sp>
        <p:nvSpPr>
          <p:cNvPr id="3" name="Fußzeilenplatzhalter 2"/>
          <p:cNvSpPr>
            <a:spLocks noGrp="1"/>
          </p:cNvSpPr>
          <p:nvPr>
            <p:ph type="ftr" sz="quarter" idx="11"/>
          </p:nvPr>
        </p:nvSpPr>
        <p:spPr/>
        <p:txBody>
          <a:bodyPr rtlCol="0"/>
          <a:lstStyle/>
          <a:p>
            <a:pPr rtl="0"/>
            <a:endParaRPr lang="de-DE"/>
          </a:p>
        </p:txBody>
      </p:sp>
      <p:sp>
        <p:nvSpPr>
          <p:cNvPr id="4" name="Foliennummernplatzhalter 3"/>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198588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rtlCol="0" anchor="b"/>
          <a:lstStyle>
            <a:lvl1pPr algn="l">
              <a:defRPr sz="2000" b="1"/>
            </a:lvl1pPr>
          </a:lstStyle>
          <a:p>
            <a:pPr rtl="0"/>
            <a:r>
              <a:rPr lang="de"/>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4" name="Textplatzhalt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
              <a:t>Textmasterformat bearbeiten</a:t>
            </a:r>
          </a:p>
        </p:txBody>
      </p:sp>
      <p:sp>
        <p:nvSpPr>
          <p:cNvPr id="5" name="Datumsplatzhalter 4"/>
          <p:cNvSpPr>
            <a:spLocks noGrp="1"/>
          </p:cNvSpPr>
          <p:nvPr>
            <p:ph type="dt" sz="half" idx="10"/>
          </p:nvPr>
        </p:nvSpPr>
        <p:spPr/>
        <p:txBody>
          <a:bodyPr rtlCol="0"/>
          <a:lstStyle/>
          <a:p>
            <a:pPr rtl="0"/>
            <a:r>
              <a:rPr lang="de-DE" smtClean="0"/>
              <a:t>02.08.17</a:t>
            </a:r>
            <a:endParaRPr lang="de-DE"/>
          </a:p>
        </p:txBody>
      </p:sp>
      <p:sp>
        <p:nvSpPr>
          <p:cNvPr id="6" name="Fußzeilenplatzhalter 5"/>
          <p:cNvSpPr>
            <a:spLocks noGrp="1"/>
          </p:cNvSpPr>
          <p:nvPr>
            <p:ph type="ftr" sz="quarter" idx="11"/>
          </p:nvPr>
        </p:nvSpPr>
        <p:spPr/>
        <p:txBody>
          <a:bodyPr rtlCol="0"/>
          <a:lstStyle/>
          <a:p>
            <a:pPr rtl="0"/>
            <a:endParaRPr lang="de-DE"/>
          </a:p>
        </p:txBody>
      </p:sp>
      <p:sp>
        <p:nvSpPr>
          <p:cNvPr id="7" name="Foliennummernplatzhalter 6"/>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48193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rtlCol="0" anchor="b"/>
          <a:lstStyle>
            <a:lvl1pPr algn="l">
              <a:defRPr sz="2000" b="1"/>
            </a:lvl1pPr>
          </a:lstStyle>
          <a:p>
            <a:pPr rtl="0"/>
            <a:r>
              <a:rPr lang="de"/>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de-DE"/>
          </a:p>
        </p:txBody>
      </p:sp>
      <p:sp>
        <p:nvSpPr>
          <p:cNvPr id="4" name="Textplatzhalt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
              <a:t>Textmasterformat bearbeiten</a:t>
            </a:r>
          </a:p>
        </p:txBody>
      </p:sp>
      <p:sp>
        <p:nvSpPr>
          <p:cNvPr id="5" name="Datumsplatzhalter 4"/>
          <p:cNvSpPr>
            <a:spLocks noGrp="1"/>
          </p:cNvSpPr>
          <p:nvPr>
            <p:ph type="dt" sz="half" idx="10"/>
          </p:nvPr>
        </p:nvSpPr>
        <p:spPr/>
        <p:txBody>
          <a:bodyPr rtlCol="0"/>
          <a:lstStyle/>
          <a:p>
            <a:pPr rtl="0"/>
            <a:r>
              <a:rPr lang="de-DE" smtClean="0"/>
              <a:t>02.08.17</a:t>
            </a:r>
            <a:endParaRPr lang="de-DE"/>
          </a:p>
        </p:txBody>
      </p:sp>
      <p:sp>
        <p:nvSpPr>
          <p:cNvPr id="6" name="Fußzeilenplatzhalter 5"/>
          <p:cNvSpPr>
            <a:spLocks noGrp="1"/>
          </p:cNvSpPr>
          <p:nvPr>
            <p:ph type="ftr" sz="quarter" idx="11"/>
          </p:nvPr>
        </p:nvSpPr>
        <p:spPr/>
        <p:txBody>
          <a:bodyPr rtlCol="0"/>
          <a:lstStyle/>
          <a:p>
            <a:pPr rtl="0"/>
            <a:endParaRPr lang="de-DE"/>
          </a:p>
        </p:txBody>
      </p:sp>
      <p:sp>
        <p:nvSpPr>
          <p:cNvPr id="7" name="Foliennummernplatzhalter 6"/>
          <p:cNvSpPr>
            <a:spLocks noGrp="1"/>
          </p:cNvSpPr>
          <p:nvPr>
            <p:ph type="sldNum" sz="quarter" idx="12"/>
          </p:nvPr>
        </p:nvSpPr>
        <p:spPr/>
        <p:txBody>
          <a:bodyPr rtlCol="0"/>
          <a:lstStyle/>
          <a:p>
            <a:pPr rtl="0"/>
            <a:fld id="{2E49F7C5-9DF9-42EE-A2B2-C0A98B72EE55}" type="slidenum">
              <a:rPr lang="de-DE" smtClean="0"/>
              <a:t>‹Nr.›</a:t>
            </a:fld>
            <a:endParaRPr lang="de-DE"/>
          </a:p>
        </p:txBody>
      </p:sp>
    </p:spTree>
    <p:extLst>
      <p:ext uri="{BB962C8B-B14F-4D97-AF65-F5344CB8AC3E}">
        <p14:creationId xmlns:p14="http://schemas.microsoft.com/office/powerpoint/2010/main" val="303838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de"/>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de"/>
              <a:t>Textmasterformat bearbeiten</a:t>
            </a:r>
          </a:p>
          <a:p>
            <a:pPr lvl="1" rtl="0"/>
            <a:r>
              <a:rPr lang="de"/>
              <a:t>Zweite Ebene</a:t>
            </a:r>
          </a:p>
          <a:p>
            <a:pPr lvl="2" rtl="0"/>
            <a:r>
              <a:rPr lang="de"/>
              <a:t>Dritte Ebene</a:t>
            </a:r>
          </a:p>
          <a:p>
            <a:pPr lvl="3" rtl="0"/>
            <a:r>
              <a:rPr lang="de"/>
              <a:t>Vierte Ebene</a:t>
            </a:r>
          </a:p>
          <a:p>
            <a:pPr lvl="4" rtl="0"/>
            <a:r>
              <a:rPr lang="de"/>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de-DE" smtClean="0"/>
              <a:t>02.08.17</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E49F7C5-9DF9-42EE-A2B2-C0A98B72EE55}" type="slidenum">
              <a:rPr lang="de-DE" smtClean="0"/>
              <a:t>‹Nr.›</a:t>
            </a:fld>
            <a:endParaRPr lang="de-DE"/>
          </a:p>
        </p:txBody>
      </p:sp>
    </p:spTree>
    <p:extLst>
      <p:ext uri="{BB962C8B-B14F-4D97-AF65-F5344CB8AC3E}">
        <p14:creationId xmlns:p14="http://schemas.microsoft.com/office/powerpoint/2010/main" val="51520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wiadomosci.gazeta.pl/wiadomosci/51,114871,19455896.html?i=0" TargetMode="Externa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www.ipr.org.uk/" TargetMode="Externa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8.gif"/><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5378" y="764705"/>
            <a:ext cx="8229600" cy="3096344"/>
          </a:xfrm>
        </p:spPr>
        <p:txBody>
          <a:bodyPr rtlCol="0">
            <a:normAutofit/>
          </a:bodyPr>
          <a:lstStyle/>
          <a:p>
            <a:pPr marL="0" indent="0" rtl="0">
              <a:buNone/>
            </a:pPr>
            <a:r>
              <a:rPr lang="de" sz="1600" b="1"/>
              <a:t>Willkommen zum Seminar</a:t>
            </a:r>
          </a:p>
          <a:p>
            <a:pPr marL="0" indent="0" rtl="0">
              <a:buNone/>
            </a:pPr>
            <a:endParaRPr lang="en-GB" sz="1600" dirty="0" smtClean="0"/>
          </a:p>
          <a:p>
            <a:pPr marL="0" indent="0" rtl="0">
              <a:buNone/>
            </a:pPr>
            <a:r>
              <a:rPr lang="de" sz="4800" b="1">
                <a:solidFill>
                  <a:srgbClr val="0070C0"/>
                </a:solidFill>
              </a:rPr>
              <a:t>Public Relations und Journalismus für Lehrer in der Erwachsenenbildung</a:t>
            </a:r>
          </a:p>
        </p:txBody>
      </p:sp>
      <p:sp>
        <p:nvSpPr>
          <p:cNvPr id="4" name="Textfeld 3"/>
          <p:cNvSpPr txBox="1"/>
          <p:nvPr/>
        </p:nvSpPr>
        <p:spPr>
          <a:xfrm>
            <a:off x="467544" y="4588828"/>
            <a:ext cx="7945696" cy="1384995"/>
          </a:xfrm>
          <a:prstGeom prst="rect">
            <a:avLst/>
          </a:prstGeom>
          <a:noFill/>
        </p:spPr>
        <p:txBody>
          <a:bodyPr wrap="square" rtlCol="0">
            <a:spAutoFit/>
          </a:bodyPr>
          <a:lstStyle/>
          <a:p>
            <a:pPr rtl="0"/>
            <a:r>
              <a:rPr lang="de" sz="1200"/>
              <a:t>Autoren: Bianca Friesenbichler (CONEDU/Österreich), Michael Sommer (Akademie Klausenhof/Germany)</a:t>
            </a:r>
          </a:p>
          <a:p>
            <a:pPr rtl="0"/>
            <a:endParaRPr lang="en-GB" sz="1200" dirty="0" smtClean="0"/>
          </a:p>
          <a:p>
            <a:pPr rtl="0"/>
            <a:r>
              <a:rPr lang="de" sz="1200"/>
              <a:t>Creative Commons Licence</a:t>
            </a:r>
          </a:p>
          <a:p>
            <a:pPr rtl="0"/>
            <a:r>
              <a:rPr lang="de" sz="1200"/>
              <a:t>Lizenziert unter einer Creative Commons Attribution-ShareAlike 4.0 International Licence. </a:t>
            </a:r>
          </a:p>
          <a:p>
            <a:pPr rtl="0"/>
            <a:endParaRPr lang="en-GB" sz="1200" dirty="0" smtClean="0"/>
          </a:p>
          <a:p>
            <a:pPr rtl="0"/>
            <a:r>
              <a:rPr lang="de" sz="1200"/>
              <a:t> Ein Teil des von Erasums+ / strategischen Partnern geförderten Projekts „Let Europe Know about Adult Education“ (LEK-AE). </a:t>
            </a:r>
            <a:r>
              <a:rPr lang="en-GB" sz="1200" dirty="0" smtClean="0"/>
              <a:t/>
            </a:r>
            <a:br>
              <a:rPr lang="en-GB" sz="1200" dirty="0" smtClean="0"/>
            </a:br>
            <a:r>
              <a:rPr lang="de" sz="1200"/>
              <a:t>2015-1-DE02-KA204-002327, verantwortlich: Katholische Erwachsenenbildung Deutschland</a:t>
            </a:r>
            <a:endParaRPr lang="en-GB"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4168" y="5133687"/>
            <a:ext cx="838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7" name="Grafik 6"/>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8"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11" name="Textfeld 10"/>
          <p:cNvSpPr txBox="1"/>
          <p:nvPr/>
        </p:nvSpPr>
        <p:spPr>
          <a:xfrm>
            <a:off x="2374640" y="6471002"/>
            <a:ext cx="1621296" cy="1200329"/>
          </a:xfrm>
          <a:prstGeom prst="rect">
            <a:avLst/>
          </a:prstGeom>
          <a:noFill/>
        </p:spPr>
        <p:txBody>
          <a:bodyPr wrap="square" rtlCol="0">
            <a:spAutoFit/>
          </a:bodyPr>
          <a:lstStyle/>
          <a:p>
            <a:pPr rtl="0"/>
            <a:r>
              <a:rPr lang="de">
                <a:solidFill>
                  <a:schemeClr val="bg1"/>
                </a:solidFill>
              </a:rPr>
              <a:t>Einführung 1 			</a:t>
            </a:r>
            <a:endParaRPr lang="en-GB" dirty="0">
              <a:solidFill>
                <a:schemeClr val="bg1"/>
              </a:solidFill>
            </a:endParaRPr>
          </a:p>
        </p:txBody>
      </p:sp>
      <p:sp>
        <p:nvSpPr>
          <p:cNvPr id="5" name="Rechteck 4"/>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1</a:t>
            </a:fld>
            <a:endParaRPr lang="en-GB" dirty="0">
              <a:solidFill>
                <a:schemeClr val="bg1"/>
              </a:solidFill>
            </a:endParaRPr>
          </a:p>
        </p:txBody>
      </p:sp>
    </p:spTree>
    <p:extLst>
      <p:ext uri="{BB962C8B-B14F-4D97-AF65-F5344CB8AC3E}">
        <p14:creationId xmlns:p14="http://schemas.microsoft.com/office/powerpoint/2010/main" val="3282161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6" y="548681"/>
            <a:ext cx="2351559" cy="300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6259"/>
          <a:stretch/>
        </p:blipFill>
        <p:spPr bwMode="auto">
          <a:xfrm>
            <a:off x="35495" y="45770"/>
            <a:ext cx="9106917" cy="640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826524" y="505691"/>
            <a:ext cx="7561900" cy="877163"/>
          </a:xfrm>
          <a:prstGeom prst="rect">
            <a:avLst/>
          </a:prstGeom>
          <a:solidFill>
            <a:schemeClr val="bg1"/>
          </a:solidFill>
        </p:spPr>
        <p:txBody>
          <a:bodyPr wrap="square" rtlCol="0">
            <a:spAutoFit/>
          </a:bodyPr>
          <a:lstStyle/>
          <a:p>
            <a:pPr rtl="0"/>
            <a:r>
              <a:rPr lang="de" sz="1100" b="1"/>
              <a:t>Modul 2</a:t>
            </a:r>
          </a:p>
          <a:p>
            <a:pPr rtl="0"/>
            <a:r>
              <a:rPr lang="de" sz="4000" b="1">
                <a:solidFill>
                  <a:srgbClr val="0070C0"/>
                </a:solidFill>
              </a:rPr>
              <a:t>Erfassen </a:t>
            </a:r>
            <a:r>
              <a:rPr lang="de" sz="4000" b="1"/>
              <a:t>relevanter Informationen</a:t>
            </a:r>
            <a:endParaRPr lang="de-DE" sz="4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5"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6"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10</a:t>
            </a:fld>
            <a:endParaRPr lang="de-DE" dirty="0">
              <a:solidFill>
                <a:schemeClr val="bg1"/>
              </a:solidFill>
            </a:endParaRPr>
          </a:p>
        </p:txBody>
      </p:sp>
    </p:spTree>
    <p:extLst>
      <p:ext uri="{BB962C8B-B14F-4D97-AF65-F5344CB8AC3E}">
        <p14:creationId xmlns:p14="http://schemas.microsoft.com/office/powerpoint/2010/main" val="3601007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2862322"/>
          </a:xfrm>
          <a:prstGeom prst="rect">
            <a:avLst/>
          </a:prstGeom>
          <a:solidFill>
            <a:schemeClr val="bg1"/>
          </a:solidFill>
        </p:spPr>
        <p:txBody>
          <a:bodyPr wrap="square" rtlCol="0">
            <a:spAutoFit/>
          </a:bodyPr>
          <a:lstStyle/>
          <a:p>
            <a:pPr rtl="0"/>
            <a:r>
              <a:rPr lang="de" sz="2000" b="1">
                <a:solidFill>
                  <a:srgbClr val="0070C0"/>
                </a:solidFill>
              </a:rPr>
              <a:t>Europäische und internationale Plattformen und Medien</a:t>
            </a:r>
          </a:p>
          <a:p>
            <a:pPr rtl="0"/>
            <a:endParaRPr lang="en-US" sz="2000" b="1" dirty="0">
              <a:solidFill>
                <a:srgbClr val="0070C0"/>
              </a:solidFill>
            </a:endParaRPr>
          </a:p>
          <a:p>
            <a:pPr rtl="0"/>
            <a:r>
              <a:rPr lang="de" sz="2000" b="1"/>
              <a:t>EPALE (Electronic Platform for Adult Learning in Europe)</a:t>
            </a:r>
            <a:endParaRPr lang="de-DE" sz="2000" dirty="0"/>
          </a:p>
          <a:p>
            <a:pPr lvl="0" rtl="0"/>
            <a:r>
              <a:rPr lang="de" sz="2000"/>
              <a:t>http://ec.europa.eu/epale/en</a:t>
            </a:r>
            <a:r>
              <a:rPr lang="en-GB" sz="2000" u="sng" dirty="0" smtClean="0"/>
              <a:t/>
            </a:r>
            <a:br>
              <a:rPr lang="en-GB" sz="2000" u="sng" dirty="0" smtClean="0"/>
            </a:br>
            <a:r>
              <a:rPr lang="en-GB" sz="2000" u="sng" dirty="0" smtClean="0"/>
              <a:t/>
            </a:r>
            <a:br>
              <a:rPr lang="en-GB" sz="2000" u="sng" dirty="0" smtClean="0"/>
            </a:br>
            <a:r>
              <a:rPr lang="en-GB" sz="2000" u="sng" dirty="0" smtClean="0"/>
              <a:t/>
            </a:r>
            <a:br>
              <a:rPr lang="en-GB" sz="2000" u="sng" dirty="0" smtClean="0"/>
            </a:br>
            <a:r>
              <a:rPr lang="en-GB" sz="2000" u="sng" dirty="0" smtClean="0"/>
              <a:t/>
            </a:r>
            <a:br>
              <a:rPr lang="en-GB" sz="2000" u="sng" dirty="0" smtClean="0"/>
            </a:br>
            <a:endParaRPr lang="de-DE" sz="2000" dirty="0"/>
          </a:p>
          <a:p>
            <a:pPr rtl="0"/>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9552" y="1936440"/>
            <a:ext cx="4844256" cy="40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724128" y="1926163"/>
            <a:ext cx="3168352" cy="4524315"/>
          </a:xfrm>
          <a:prstGeom prst="rect">
            <a:avLst/>
          </a:prstGeom>
          <a:noFill/>
        </p:spPr>
        <p:txBody>
          <a:bodyPr wrap="square" rtlCol="0">
            <a:spAutoFit/>
          </a:bodyPr>
          <a:lstStyle/>
          <a:p>
            <a:pPr marL="285750" indent="-285750" rtl="0">
              <a:buFont typeface="Arial" panose="020B0604020202020204" pitchFamily="34" charset="0"/>
              <a:buChar char="•"/>
            </a:pPr>
            <a:r>
              <a:rPr lang="de"/>
              <a:t>Eine von der Europäischen Kommission bezahlte Plattform  </a:t>
            </a:r>
            <a:r>
              <a:rPr lang="en-US" dirty="0" smtClean="0"/>
              <a:t/>
            </a:r>
            <a:br>
              <a:rPr lang="en-US" dirty="0" smtClean="0"/>
            </a:br>
            <a:endParaRPr lang="en-US" dirty="0" smtClean="0"/>
          </a:p>
          <a:p>
            <a:pPr marL="285750" indent="-285750" rtl="0">
              <a:buFont typeface="Arial" panose="020B0604020202020204" pitchFamily="34" charset="0"/>
              <a:buChar char="•"/>
            </a:pPr>
            <a:r>
              <a:rPr lang="de"/>
              <a:t>Mehrsprachig </a:t>
            </a:r>
            <a:r>
              <a:rPr lang="en-US" dirty="0" smtClean="0"/>
              <a:t/>
            </a:r>
            <a:br>
              <a:rPr lang="en-US" dirty="0" smtClean="0"/>
            </a:br>
            <a:endParaRPr lang="en-US" dirty="0" smtClean="0"/>
          </a:p>
          <a:p>
            <a:pPr marL="285750" indent="-285750" rtl="0">
              <a:buFont typeface="Arial" panose="020B0604020202020204" pitchFamily="34" charset="0"/>
              <a:buChar char="•"/>
            </a:pPr>
            <a:r>
              <a:rPr lang="de"/>
              <a:t>Gemeinschaft von Lehrern in der Erwachsenenbildung</a:t>
            </a:r>
            <a:r>
              <a:rPr lang="en-US" dirty="0" smtClean="0"/>
              <a:t/>
            </a:r>
            <a:br>
              <a:rPr lang="en-US" dirty="0" smtClean="0"/>
            </a:br>
            <a:endParaRPr lang="en-US" dirty="0" smtClean="0"/>
          </a:p>
          <a:p>
            <a:pPr marL="285750" indent="-285750" rtl="0">
              <a:buFont typeface="Arial" panose="020B0604020202020204" pitchFamily="34" charset="0"/>
              <a:buChar char="•"/>
            </a:pPr>
            <a:r>
              <a:rPr lang="de"/>
              <a:t>Nachrichten / Inhalte von nationalen Partnern und örtlichen Mitarbeitern</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Veröffentlichung eigener Artikel / Ereignisse / Blogs</a:t>
            </a:r>
          </a:p>
          <a:p>
            <a:pPr rtl="0"/>
            <a:endParaRPr lang="en-US" dirty="0" smtClean="0"/>
          </a:p>
          <a:p>
            <a:pPr rtl="0"/>
            <a:endParaRPr lang="de-DE" dirty="0"/>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11</a:t>
            </a:fld>
            <a:endParaRPr lang="de-DE" dirty="0">
              <a:solidFill>
                <a:schemeClr val="bg1"/>
              </a:solidFill>
            </a:endParaRPr>
          </a:p>
        </p:txBody>
      </p:sp>
    </p:spTree>
    <p:extLst>
      <p:ext uri="{BB962C8B-B14F-4D97-AF65-F5344CB8AC3E}">
        <p14:creationId xmlns:p14="http://schemas.microsoft.com/office/powerpoint/2010/main" val="246871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2862322"/>
          </a:xfrm>
          <a:prstGeom prst="rect">
            <a:avLst/>
          </a:prstGeom>
          <a:solidFill>
            <a:schemeClr val="bg1"/>
          </a:solidFill>
        </p:spPr>
        <p:txBody>
          <a:bodyPr wrap="square" rtlCol="0">
            <a:spAutoFit/>
          </a:bodyPr>
          <a:lstStyle/>
          <a:p>
            <a:pPr rtl="0"/>
            <a:r>
              <a:rPr lang="de" sz="2000" b="1">
                <a:solidFill>
                  <a:srgbClr val="0070C0"/>
                </a:solidFill>
              </a:rPr>
              <a:t>Europäische und internationale Plattformen und Medien</a:t>
            </a:r>
          </a:p>
          <a:p>
            <a:pPr rtl="0"/>
            <a:endParaRPr lang="en-US" sz="2000" b="1" dirty="0">
              <a:solidFill>
                <a:srgbClr val="0070C0"/>
              </a:solidFill>
            </a:endParaRPr>
          </a:p>
          <a:p>
            <a:pPr rtl="0"/>
            <a:r>
              <a:rPr lang="de" sz="2000" b="1"/>
              <a:t>ELM (European Lifelong Learning Magazine)</a:t>
            </a:r>
            <a:endParaRPr lang="de-DE" sz="2000" dirty="0"/>
          </a:p>
          <a:p>
            <a:pPr lvl="0" rtl="0"/>
            <a:r>
              <a:rPr lang="de" sz="2000"/>
              <a:t>www.elmmagazine.eu </a:t>
            </a:r>
            <a:r>
              <a:rPr lang="en-GB" sz="2000" u="sng" dirty="0"/>
              <a:t/>
            </a:r>
            <a:br>
              <a:rPr lang="en-GB" sz="2000" u="sng" dirty="0"/>
            </a:br>
            <a:endParaRPr lang="en-GB" sz="2000" u="sng" dirty="0" smtClean="0"/>
          </a:p>
          <a:p>
            <a:pPr lvl="0" rtl="0"/>
            <a:r>
              <a:rPr lang="de" sz="2000" u="sng"/>
              <a:t> </a:t>
            </a:r>
            <a:endParaRPr lang="de-DE" sz="2000" dirty="0"/>
          </a:p>
          <a:p>
            <a:pPr lvl="0" rtl="0"/>
            <a:r>
              <a:rPr lang="en-GB" sz="2000" u="sng" dirty="0" smtClean="0"/>
              <a:t/>
            </a:r>
            <a:br>
              <a:rPr lang="en-GB" sz="2000" u="sng" dirty="0" smtClean="0"/>
            </a:br>
            <a:endParaRPr lang="de-DE" sz="2000" dirty="0"/>
          </a:p>
          <a:p>
            <a:pPr rtl="0"/>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3568" y="1926163"/>
            <a:ext cx="4272770" cy="428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76056" y="1926163"/>
            <a:ext cx="3816424" cy="5355312"/>
          </a:xfrm>
          <a:prstGeom prst="rect">
            <a:avLst/>
          </a:prstGeom>
          <a:noFill/>
        </p:spPr>
        <p:txBody>
          <a:bodyPr wrap="square" rtlCol="0">
            <a:spAutoFit/>
          </a:bodyPr>
          <a:lstStyle/>
          <a:p>
            <a:pPr marL="285750" indent="-285750" rtl="0">
              <a:buFont typeface="Arial" panose="020B0604020202020204" pitchFamily="34" charset="0"/>
              <a:buChar char="•"/>
            </a:pPr>
            <a:r>
              <a:rPr lang="de"/>
              <a:t>Journalistisches Online-Magazin (Finnland)</a:t>
            </a:r>
            <a:r>
              <a:rPr lang="en-US" dirty="0" smtClean="0"/>
              <a:t/>
            </a:r>
            <a:br>
              <a:rPr lang="en-US" dirty="0" smtClean="0"/>
            </a:br>
            <a:endParaRPr lang="en-US" dirty="0" smtClean="0"/>
          </a:p>
          <a:p>
            <a:pPr marL="285750" indent="-285750" rtl="0">
              <a:buFont typeface="Arial" panose="020B0604020202020204" pitchFamily="34" charset="0"/>
              <a:buChar char="•"/>
            </a:pPr>
            <a:r>
              <a:rPr lang="de"/>
              <a:t>Unabhängig und professionell</a:t>
            </a:r>
            <a:r>
              <a:rPr lang="en-US" dirty="0" smtClean="0"/>
              <a:t/>
            </a:r>
            <a:br>
              <a:rPr lang="en-US" dirty="0" smtClean="0"/>
            </a:br>
            <a:r>
              <a:rPr lang="de"/>
              <a:t> </a:t>
            </a:r>
          </a:p>
          <a:p>
            <a:pPr marL="285750" indent="-285750" rtl="0">
              <a:buFont typeface="Arial" panose="020B0604020202020204" pitchFamily="34" charset="0"/>
              <a:buChar char="•"/>
            </a:pPr>
            <a:r>
              <a:rPr lang="de"/>
              <a:t>Europäisches Netzwerk von Mitarbeitern / Partnern</a:t>
            </a:r>
            <a:r>
              <a:rPr lang="en-US" dirty="0" smtClean="0"/>
              <a:t/>
            </a:r>
            <a:br>
              <a:rPr lang="en-US" dirty="0" smtClean="0"/>
            </a:br>
            <a:endParaRPr lang="en-US" dirty="0" smtClean="0"/>
          </a:p>
          <a:p>
            <a:pPr marL="285750" indent="-285750" rtl="0">
              <a:buFont typeface="Arial" panose="020B0604020202020204" pitchFamily="34" charset="0"/>
              <a:buChar char="•"/>
            </a:pPr>
            <a:r>
              <a:rPr lang="de"/>
              <a:t>Englisch</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Herausgeber: Finnish Lifelong Learning Foundation (KVS)</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Im Rahmen des ehemaligen European InfoNet Adult Education (Projektpartner von LEK)</a:t>
            </a:r>
          </a:p>
          <a:p>
            <a:pPr rtl="0"/>
            <a:endParaRPr lang="en-US" dirty="0" smtClean="0"/>
          </a:p>
          <a:p>
            <a:pPr rtl="0"/>
            <a:endParaRPr lang="en-US" dirty="0" smtClean="0"/>
          </a:p>
          <a:p>
            <a:pPr rtl="0"/>
            <a:endParaRPr lang="de-DE"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12</a:t>
            </a:fld>
            <a:endParaRPr lang="de-DE" dirty="0">
              <a:solidFill>
                <a:schemeClr val="bg1"/>
              </a:solidFill>
            </a:endParaRPr>
          </a:p>
        </p:txBody>
      </p:sp>
    </p:spTree>
    <p:extLst>
      <p:ext uri="{BB962C8B-B14F-4D97-AF65-F5344CB8AC3E}">
        <p14:creationId xmlns:p14="http://schemas.microsoft.com/office/powerpoint/2010/main" val="2198082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2554545"/>
          </a:xfrm>
          <a:prstGeom prst="rect">
            <a:avLst/>
          </a:prstGeom>
          <a:solidFill>
            <a:schemeClr val="bg1"/>
          </a:solidFill>
        </p:spPr>
        <p:txBody>
          <a:bodyPr wrap="square" rtlCol="0">
            <a:spAutoFit/>
          </a:bodyPr>
          <a:lstStyle/>
          <a:p>
            <a:pPr rtl="0"/>
            <a:r>
              <a:rPr lang="de" sz="2000" b="1">
                <a:solidFill>
                  <a:srgbClr val="0070C0"/>
                </a:solidFill>
              </a:rPr>
              <a:t>Europäische und internationale Plattformen und Medien</a:t>
            </a:r>
          </a:p>
          <a:p>
            <a:pPr rtl="0"/>
            <a:endParaRPr lang="en-US" sz="2000" b="1" dirty="0">
              <a:solidFill>
                <a:srgbClr val="0070C0"/>
              </a:solidFill>
            </a:endParaRPr>
          </a:p>
          <a:p>
            <a:pPr rtl="0"/>
            <a:r>
              <a:rPr lang="de" sz="2000" b="1"/>
              <a:t>Webseite EAEA (European Association for the Education of Adults )</a:t>
            </a:r>
            <a:endParaRPr lang="de-DE" sz="2000" dirty="0"/>
          </a:p>
          <a:p>
            <a:pPr lvl="0" rtl="0"/>
            <a:r>
              <a:rPr lang="de" sz="2000"/>
              <a:t>www.eaea.org</a:t>
            </a:r>
            <a:r>
              <a:rPr lang="en-GB" sz="2000" u="sng" dirty="0"/>
              <a:t/>
            </a:r>
            <a:br>
              <a:rPr lang="en-GB" sz="2000" u="sng" dirty="0"/>
            </a:br>
            <a:endParaRPr lang="de-DE" sz="2000" dirty="0"/>
          </a:p>
          <a:p>
            <a:pPr lvl="0" rtl="0"/>
            <a:r>
              <a:rPr lang="en-GB" sz="2000" u="sng" dirty="0" smtClean="0"/>
              <a:t/>
            </a:r>
            <a:br>
              <a:rPr lang="en-GB" sz="2000" u="sng" dirty="0" smtClean="0"/>
            </a:br>
            <a:endParaRPr lang="de-DE" sz="2000" dirty="0"/>
          </a:p>
          <a:p>
            <a:pPr rtl="0"/>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pic>
        <p:nvPicPr>
          <p:cNvPr id="3075"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3897" y="2032000"/>
            <a:ext cx="3541486" cy="407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675616" y="2132856"/>
            <a:ext cx="3600400" cy="2862322"/>
          </a:xfrm>
          <a:prstGeom prst="rect">
            <a:avLst/>
          </a:prstGeom>
          <a:noFill/>
        </p:spPr>
        <p:txBody>
          <a:bodyPr wrap="square" rtlCol="0">
            <a:spAutoFit/>
          </a:bodyPr>
          <a:lstStyle/>
          <a:p>
            <a:pPr marL="285750" indent="-285750" rtl="0">
              <a:buFont typeface="Arial" panose="020B0604020202020204" pitchFamily="34" charset="0"/>
              <a:buChar char="•"/>
            </a:pPr>
            <a:r>
              <a:rPr lang="de"/>
              <a:t>Webseite der Europäischen Interessenvertreter für Erwachsenenbildung  </a:t>
            </a:r>
            <a:r>
              <a:rPr lang="en-US" dirty="0" smtClean="0"/>
              <a:t/>
            </a:r>
            <a:br>
              <a:rPr lang="en-US" dirty="0" smtClean="0"/>
            </a:br>
            <a:endParaRPr lang="en-US" dirty="0" smtClean="0"/>
          </a:p>
          <a:p>
            <a:pPr marL="285750" indent="-285750" rtl="0">
              <a:buFont typeface="Arial" panose="020B0604020202020204" pitchFamily="34" charset="0"/>
              <a:buChar char="•"/>
            </a:pPr>
            <a:r>
              <a:rPr lang="de"/>
              <a:t>Nachrichten (Schwerpunkt: Politik)</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EAEA-Angelegenheiten</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Englisch / teilweise mehrsprachig</a:t>
            </a:r>
          </a:p>
          <a:p>
            <a:pPr rtl="0"/>
            <a:endParaRPr lang="en-US" dirty="0" smtClean="0"/>
          </a:p>
          <a:p>
            <a:pPr rtl="0"/>
            <a:endParaRPr lang="de-DE" dirty="0"/>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13</a:t>
            </a:fld>
            <a:endParaRPr lang="de-DE" dirty="0">
              <a:solidFill>
                <a:schemeClr val="bg1"/>
              </a:solidFill>
            </a:endParaRPr>
          </a:p>
        </p:txBody>
      </p:sp>
    </p:spTree>
    <p:extLst>
      <p:ext uri="{BB962C8B-B14F-4D97-AF65-F5344CB8AC3E}">
        <p14:creationId xmlns:p14="http://schemas.microsoft.com/office/powerpoint/2010/main" val="2495334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631216"/>
          </a:xfrm>
          <a:prstGeom prst="rect">
            <a:avLst/>
          </a:prstGeom>
          <a:solidFill>
            <a:schemeClr val="bg1"/>
          </a:solidFill>
        </p:spPr>
        <p:txBody>
          <a:bodyPr wrap="square" rtlCol="0">
            <a:spAutoFit/>
          </a:bodyPr>
          <a:lstStyle/>
          <a:p>
            <a:pPr rtl="0"/>
            <a:r>
              <a:rPr lang="de" sz="2000" b="1">
                <a:solidFill>
                  <a:srgbClr val="0070C0"/>
                </a:solidFill>
              </a:rPr>
              <a:t>Europäische und internationale Plattformen und Medien</a:t>
            </a:r>
          </a:p>
          <a:p>
            <a:pPr rtl="0"/>
            <a:endParaRPr lang="en-GB" sz="2000" b="1" dirty="0" smtClean="0">
              <a:solidFill>
                <a:srgbClr val="0070C0"/>
              </a:solidFill>
            </a:endParaRPr>
          </a:p>
          <a:p>
            <a:pPr rtl="0"/>
            <a:r>
              <a:rPr lang="de" sz="2000" b="1"/>
              <a:t>Webseite UNESCO Institute for Lifelong Learning</a:t>
            </a:r>
            <a:endParaRPr lang="en-GB" sz="2000" dirty="0" smtClean="0"/>
          </a:p>
          <a:p>
            <a:pPr lvl="0" rtl="0"/>
            <a:r>
              <a:rPr lang="de" sz="2000"/>
              <a:t>www.uil.unesco.org/</a:t>
            </a:r>
            <a:r>
              <a:rPr lang="en-GB" sz="2000" u="sng" dirty="0" smtClean="0"/>
              <a:t/>
            </a:r>
            <a:br>
              <a:rPr lang="en-GB" sz="2000" u="sng" dirty="0" smtClean="0"/>
            </a:br>
            <a:endParaRPr lang="en-GB"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pic>
        <p:nvPicPr>
          <p:cNvPr id="409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3568" y="1941624"/>
            <a:ext cx="3848302" cy="405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76056" y="1926163"/>
            <a:ext cx="3816424" cy="4801314"/>
          </a:xfrm>
          <a:prstGeom prst="rect">
            <a:avLst/>
          </a:prstGeom>
          <a:noFill/>
        </p:spPr>
        <p:txBody>
          <a:bodyPr wrap="square" rtlCol="0">
            <a:spAutoFit/>
          </a:bodyPr>
          <a:lstStyle/>
          <a:p>
            <a:pPr marL="285750" indent="-285750" rtl="0">
              <a:buFont typeface="Arial" panose="020B0604020202020204" pitchFamily="34" charset="0"/>
              <a:buChar char="•"/>
            </a:pPr>
            <a:r>
              <a:rPr lang="de"/>
              <a:t>Webseite der UNESCO </a:t>
            </a:r>
            <a:r>
              <a:rPr lang="en-US" dirty="0" smtClean="0"/>
              <a:t/>
            </a:r>
            <a:br>
              <a:rPr lang="en-US" dirty="0" smtClean="0"/>
            </a:br>
            <a:endParaRPr lang="en-US" dirty="0" smtClean="0"/>
          </a:p>
          <a:p>
            <a:pPr marL="285750" indent="-285750" rtl="0">
              <a:buFont typeface="Arial" panose="020B0604020202020204" pitchFamily="34" charset="0"/>
              <a:buChar char="•"/>
            </a:pPr>
            <a:r>
              <a:rPr lang="de"/>
              <a:t>Schwerpunkt: Internationale Aktivitäten und Nachrichten </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Englisch</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ALADIN,  Adult Learning Documentation and Information Network</a:t>
            </a:r>
            <a:r>
              <a:rPr lang="en-US" dirty="0" smtClean="0"/>
              <a:t/>
            </a:r>
            <a:br>
              <a:rPr lang="en-US" dirty="0" smtClean="0"/>
            </a:br>
            <a:endParaRPr lang="en-US" dirty="0"/>
          </a:p>
          <a:p>
            <a:pPr marL="285750" indent="-285750" rtl="0">
              <a:buFont typeface="Arial" panose="020B0604020202020204" pitchFamily="34" charset="0"/>
              <a:buChar char="•"/>
            </a:pPr>
            <a:r>
              <a:rPr lang="de"/>
              <a:t>International Review of Education – Journal of Lifelong Learning</a:t>
            </a:r>
            <a:endParaRPr lang="en-US" dirty="0" smtClean="0"/>
          </a:p>
          <a:p>
            <a:pPr marL="285750" indent="-285750" rtl="0">
              <a:buFont typeface="Arial" panose="020B0604020202020204" pitchFamily="34" charset="0"/>
              <a:buChar char="•"/>
            </a:pPr>
            <a:endParaRPr lang="en-US" dirty="0"/>
          </a:p>
          <a:p>
            <a:pPr rtl="0"/>
            <a:endParaRPr lang="en-US" dirty="0" smtClean="0"/>
          </a:p>
          <a:p>
            <a:pPr rtl="0"/>
            <a:endParaRPr lang="en-US" dirty="0" smtClean="0"/>
          </a:p>
          <a:p>
            <a:pPr rtl="0"/>
            <a:endParaRPr lang="de-DE"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14</a:t>
            </a:fld>
            <a:endParaRPr lang="de-DE" dirty="0">
              <a:solidFill>
                <a:schemeClr val="bg1"/>
              </a:solidFill>
            </a:endParaRPr>
          </a:p>
        </p:txBody>
      </p:sp>
    </p:spTree>
    <p:extLst>
      <p:ext uri="{BB962C8B-B14F-4D97-AF65-F5344CB8AC3E}">
        <p14:creationId xmlns:p14="http://schemas.microsoft.com/office/powerpoint/2010/main" val="151073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631216"/>
          </a:xfrm>
          <a:prstGeom prst="rect">
            <a:avLst/>
          </a:prstGeom>
          <a:solidFill>
            <a:schemeClr val="bg1"/>
          </a:solidFill>
        </p:spPr>
        <p:txBody>
          <a:bodyPr wrap="square" rtlCol="0">
            <a:spAutoFit/>
          </a:bodyPr>
          <a:lstStyle/>
          <a:p>
            <a:pPr rtl="0"/>
            <a:r>
              <a:rPr lang="de" sz="2000" b="1">
                <a:solidFill>
                  <a:srgbClr val="0070C0"/>
                </a:solidFill>
              </a:rPr>
              <a:t>Europäische und internationale Plattformen und Medien</a:t>
            </a:r>
          </a:p>
          <a:p>
            <a:pPr rtl="0"/>
            <a:endParaRPr lang="en-US" sz="2000" b="1" dirty="0">
              <a:solidFill>
                <a:srgbClr val="0070C0"/>
              </a:solidFill>
            </a:endParaRPr>
          </a:p>
          <a:p>
            <a:pPr rtl="0"/>
            <a:r>
              <a:rPr lang="de" sz="2000" b="1"/>
              <a:t>European Journal for Research on the Education and Learning of Adults  (ESREA)</a:t>
            </a:r>
            <a:endParaRPr lang="en-GB" sz="2000" dirty="0" smtClean="0"/>
          </a:p>
          <a:p>
            <a:pPr rtl="0"/>
            <a:r>
              <a:rPr lang="de" sz="2000"/>
              <a:t>http://www.rela.ep.liu.se</a:t>
            </a: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pic>
        <p:nvPicPr>
          <p:cNvPr id="512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5576" y="2126218"/>
            <a:ext cx="2781378" cy="402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5076056" y="1926163"/>
            <a:ext cx="3816424" cy="3139321"/>
          </a:xfrm>
          <a:prstGeom prst="rect">
            <a:avLst/>
          </a:prstGeom>
          <a:noFill/>
        </p:spPr>
        <p:txBody>
          <a:bodyPr wrap="square" rtlCol="0">
            <a:spAutoFit/>
          </a:bodyPr>
          <a:lstStyle/>
          <a:p>
            <a:pPr marL="285750" indent="-285750" rtl="0">
              <a:buFont typeface="Arial" panose="020B0604020202020204" pitchFamily="34" charset="0"/>
              <a:buChar char="•"/>
            </a:pPr>
            <a:r>
              <a:rPr lang="de"/>
              <a:t>Wissenschaftliches Journal (begutachtet)</a:t>
            </a:r>
            <a:r>
              <a:rPr lang="en-US" dirty="0" smtClean="0"/>
              <a:t/>
            </a:r>
            <a:br>
              <a:rPr lang="en-US" dirty="0" smtClean="0"/>
            </a:br>
            <a:endParaRPr lang="en-US" dirty="0" smtClean="0"/>
          </a:p>
          <a:p>
            <a:pPr marL="285750" indent="-285750" rtl="0">
              <a:buFont typeface="Arial" panose="020B0604020202020204" pitchFamily="34" charset="0"/>
              <a:buChar char="•"/>
            </a:pPr>
            <a:r>
              <a:rPr lang="de"/>
              <a:t>Englisch</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Herausgeber: European Society for Research on the Education of Adults (ESREA) </a:t>
            </a:r>
          </a:p>
          <a:p>
            <a:pPr marL="285750" indent="-285750" rtl="0">
              <a:buFont typeface="Arial" panose="020B0604020202020204" pitchFamily="34" charset="0"/>
              <a:buChar char="•"/>
            </a:pPr>
            <a:endParaRPr lang="en-US" dirty="0"/>
          </a:p>
          <a:p>
            <a:pPr rtl="0"/>
            <a:endParaRPr lang="en-US" dirty="0" smtClean="0"/>
          </a:p>
          <a:p>
            <a:pPr rtl="0"/>
            <a:endParaRPr lang="en-US" dirty="0" smtClean="0"/>
          </a:p>
          <a:p>
            <a:pPr rtl="0"/>
            <a:endParaRPr lang="de-DE"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15</a:t>
            </a:fld>
            <a:endParaRPr lang="de-DE" dirty="0">
              <a:solidFill>
                <a:schemeClr val="bg1"/>
              </a:solidFill>
            </a:endParaRPr>
          </a:p>
        </p:txBody>
      </p:sp>
    </p:spTree>
    <p:extLst>
      <p:ext uri="{BB962C8B-B14F-4D97-AF65-F5344CB8AC3E}">
        <p14:creationId xmlns:p14="http://schemas.microsoft.com/office/powerpoint/2010/main" val="276879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323439"/>
          </a:xfrm>
          <a:prstGeom prst="rect">
            <a:avLst/>
          </a:prstGeom>
          <a:solidFill>
            <a:schemeClr val="bg1"/>
          </a:solidFill>
        </p:spPr>
        <p:txBody>
          <a:bodyPr wrap="square" rtlCol="0">
            <a:spAutoFit/>
          </a:bodyPr>
          <a:lstStyle/>
          <a:p>
            <a:pPr rtl="0"/>
            <a:r>
              <a:rPr lang="de" sz="2000" b="1">
                <a:solidFill>
                  <a:srgbClr val="0070C0"/>
                </a:solidFill>
              </a:rPr>
              <a:t>Nationale / regionale Plattformen </a:t>
            </a:r>
          </a:p>
          <a:p>
            <a:pPr rtl="0"/>
            <a:endParaRPr lang="en-US" sz="2000" b="1" dirty="0">
              <a:solidFill>
                <a:srgbClr val="0070C0"/>
              </a:solidFill>
            </a:endParaRPr>
          </a:p>
          <a:p>
            <a:pPr rtl="0"/>
            <a:r>
              <a:rPr lang="de" sz="2000" b="1"/>
              <a:t>Beispiel aus Österreich: erwachsenenbildung.at</a:t>
            </a:r>
          </a:p>
          <a:p>
            <a:pPr rtl="0"/>
            <a:r>
              <a:rPr lang="de" sz="2000"/>
              <a:t>www.erwachsenenbildung.at</a:t>
            </a:r>
            <a:endParaRPr lang="de-DE" sz="2000"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 </a:t>
            </a:r>
            <a:endParaRPr lang="de-DE" dirty="0">
              <a:solidFill>
                <a:schemeClr val="bg1"/>
              </a:solidFill>
            </a:endParaRPr>
          </a:p>
        </p:txBody>
      </p:sp>
      <p:sp>
        <p:nvSpPr>
          <p:cNvPr id="9" name="Textfeld 8"/>
          <p:cNvSpPr txBox="1"/>
          <p:nvPr/>
        </p:nvSpPr>
        <p:spPr>
          <a:xfrm>
            <a:off x="5076056" y="1926163"/>
            <a:ext cx="3816424" cy="2585323"/>
          </a:xfrm>
          <a:prstGeom prst="rect">
            <a:avLst/>
          </a:prstGeom>
          <a:noFill/>
        </p:spPr>
        <p:txBody>
          <a:bodyPr wrap="square" rtlCol="0">
            <a:spAutoFit/>
          </a:bodyPr>
          <a:lstStyle/>
          <a:p>
            <a:pPr marL="285750" indent="-285750" rtl="0">
              <a:buFont typeface="Arial" panose="020B0604020202020204" pitchFamily="34" charset="0"/>
              <a:buChar char="•"/>
            </a:pPr>
            <a:r>
              <a:rPr lang="de"/>
              <a:t>Journalistisches Online-Magazin</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Deutsch </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Informiert über das Bildungs-Informationssystem, grundlegende und aktuelle Themen der Erwachsenenbildung in Österreich und der EU.</a:t>
            </a:r>
          </a:p>
          <a:p>
            <a:pPr rtl="0"/>
            <a:endParaRPr lang="de-DE"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16</a:t>
            </a:fld>
            <a:endParaRPr lang="de-DE" dirty="0">
              <a:solidFill>
                <a:schemeClr val="bg1"/>
              </a:solidFill>
            </a:endParaRPr>
          </a:p>
        </p:txBody>
      </p:sp>
      <p:pic>
        <p:nvPicPr>
          <p:cNvPr id="2" name="Grafik 1"/>
          <p:cNvPicPr>
            <a:picLocks noChangeAspect="1"/>
          </p:cNvPicPr>
          <p:nvPr/>
        </p:nvPicPr>
        <p:blipFill rotWithShape="1">
          <a:blip r:embed="rId5"/>
          <a:srcRect l="10382" r="8342"/>
          <a:stretch/>
        </p:blipFill>
        <p:spPr>
          <a:xfrm>
            <a:off x="539552" y="1810457"/>
            <a:ext cx="4536505" cy="4444079"/>
          </a:xfrm>
          <a:prstGeom prst="rect">
            <a:avLst/>
          </a:prstGeom>
        </p:spPr>
      </p:pic>
    </p:spTree>
    <p:extLst>
      <p:ext uri="{BB962C8B-B14F-4D97-AF65-F5344CB8AC3E}">
        <p14:creationId xmlns:p14="http://schemas.microsoft.com/office/powerpoint/2010/main" val="3741114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323439"/>
          </a:xfrm>
          <a:prstGeom prst="rect">
            <a:avLst/>
          </a:prstGeom>
          <a:solidFill>
            <a:schemeClr val="bg1"/>
          </a:solidFill>
        </p:spPr>
        <p:txBody>
          <a:bodyPr wrap="square" rtlCol="0">
            <a:spAutoFit/>
          </a:bodyPr>
          <a:lstStyle/>
          <a:p>
            <a:pPr rtl="0"/>
            <a:r>
              <a:rPr lang="de" sz="2000" b="1">
                <a:solidFill>
                  <a:srgbClr val="0070C0"/>
                </a:solidFill>
              </a:rPr>
              <a:t>Nationale / regionale Plattformen </a:t>
            </a:r>
          </a:p>
          <a:p>
            <a:pPr rtl="0"/>
            <a:endParaRPr lang="en-US" sz="2000" b="1" dirty="0">
              <a:solidFill>
                <a:srgbClr val="0070C0"/>
              </a:solidFill>
            </a:endParaRPr>
          </a:p>
          <a:p>
            <a:pPr rtl="0"/>
            <a:r>
              <a:rPr lang="de" sz="2000" b="1"/>
              <a:t>Beispiel aus den skandinavischen Ländern: DialogWeb</a:t>
            </a:r>
            <a:endParaRPr lang="en-US" sz="2000" b="1" dirty="0" smtClean="0"/>
          </a:p>
          <a:p>
            <a:pPr rtl="0"/>
            <a:r>
              <a:rPr lang="de" sz="2000"/>
              <a:t>http://nvl.org/DialogWeb</a:t>
            </a: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sp>
        <p:nvSpPr>
          <p:cNvPr id="9" name="Textfeld 8"/>
          <p:cNvSpPr txBox="1"/>
          <p:nvPr/>
        </p:nvSpPr>
        <p:spPr>
          <a:xfrm>
            <a:off x="5076056" y="1926163"/>
            <a:ext cx="3816424" cy="2031325"/>
          </a:xfrm>
          <a:prstGeom prst="rect">
            <a:avLst/>
          </a:prstGeom>
          <a:noFill/>
        </p:spPr>
        <p:txBody>
          <a:bodyPr wrap="square" rtlCol="0">
            <a:spAutoFit/>
          </a:bodyPr>
          <a:lstStyle/>
          <a:p>
            <a:pPr marL="285750" indent="-285750" rtl="0">
              <a:buFont typeface="Arial" panose="020B0604020202020204" pitchFamily="34" charset="0"/>
              <a:buChar char="•"/>
            </a:pPr>
            <a:r>
              <a:rPr lang="de"/>
              <a:t>Thematische Online-Veröffentlichungen</a:t>
            </a:r>
          </a:p>
          <a:p>
            <a:pPr marL="285750" indent="-285750" rtl="0">
              <a:buFont typeface="Arial" panose="020B0604020202020204" pitchFamily="34" charset="0"/>
              <a:buChar char="•"/>
            </a:pPr>
            <a:endParaRPr lang="en-US" dirty="0"/>
          </a:p>
          <a:p>
            <a:pPr marL="285750" indent="-285750" rtl="0">
              <a:buFont typeface="Arial" panose="020B0604020202020204" pitchFamily="34" charset="0"/>
              <a:buChar char="•"/>
            </a:pPr>
            <a:r>
              <a:rPr lang="de"/>
              <a:t>Skandinavische Sprachen </a:t>
            </a:r>
          </a:p>
          <a:p>
            <a:pPr marL="285750" indent="-285750" rtl="0">
              <a:buFont typeface="Arial" panose="020B0604020202020204" pitchFamily="34" charset="0"/>
              <a:buChar char="•"/>
            </a:pPr>
            <a:endParaRPr lang="en-US" dirty="0"/>
          </a:p>
          <a:p>
            <a:pPr rtl="0"/>
            <a:endParaRPr lang="en-US" dirty="0" smtClean="0"/>
          </a:p>
          <a:p>
            <a:pPr rtl="0"/>
            <a:endParaRPr lang="en-US" dirty="0" smtClean="0"/>
          </a:p>
          <a:p>
            <a:pPr rtl="0"/>
            <a:endParaRPr lang="de-DE" dirty="0"/>
          </a:p>
        </p:txBody>
      </p:sp>
      <p:pic>
        <p:nvPicPr>
          <p:cNvPr id="614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1230" y="1861656"/>
            <a:ext cx="4484826" cy="3901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17</a:t>
            </a:fld>
            <a:endParaRPr lang="de-DE" dirty="0">
              <a:solidFill>
                <a:schemeClr val="bg1"/>
              </a:solidFill>
            </a:endParaRPr>
          </a:p>
        </p:txBody>
      </p:sp>
    </p:spTree>
    <p:extLst>
      <p:ext uri="{BB962C8B-B14F-4D97-AF65-F5344CB8AC3E}">
        <p14:creationId xmlns:p14="http://schemas.microsoft.com/office/powerpoint/2010/main" val="3972529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1015663"/>
          </a:xfrm>
          <a:prstGeom prst="rect">
            <a:avLst/>
          </a:prstGeom>
          <a:solidFill>
            <a:schemeClr val="bg1"/>
          </a:solidFill>
        </p:spPr>
        <p:txBody>
          <a:bodyPr wrap="square" rtlCol="0">
            <a:spAutoFit/>
          </a:bodyPr>
          <a:lstStyle/>
          <a:p>
            <a:pPr rtl="0"/>
            <a:r>
              <a:rPr lang="de" sz="2000" b="1">
                <a:solidFill>
                  <a:srgbClr val="0070C0"/>
                </a:solidFill>
              </a:rPr>
              <a:t>Nationale / regionale Plattformen </a:t>
            </a:r>
          </a:p>
          <a:p>
            <a:pPr rtl="0"/>
            <a:endParaRPr lang="en-US" sz="2000" b="1" dirty="0">
              <a:solidFill>
                <a:srgbClr val="0070C0"/>
              </a:solidFill>
            </a:endParaRPr>
          </a:p>
          <a:p>
            <a:pPr rtl="0"/>
            <a:r>
              <a:rPr lang="de" sz="2000" b="1"/>
              <a:t>Beispiel aus xxxxx Ihr Land xxxxx</a:t>
            </a:r>
            <a:endParaRPr lang="de-DE" sz="2000" b="1" dirty="0"/>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 </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18</a:t>
            </a:fld>
            <a:endParaRPr lang="de-DE" dirty="0">
              <a:solidFill>
                <a:schemeClr val="bg1"/>
              </a:solidFill>
            </a:endParaRPr>
          </a:p>
        </p:txBody>
      </p:sp>
    </p:spTree>
    <p:extLst>
      <p:ext uri="{BB962C8B-B14F-4D97-AF65-F5344CB8AC3E}">
        <p14:creationId xmlns:p14="http://schemas.microsoft.com/office/powerpoint/2010/main" val="696327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6" y="15632"/>
            <a:ext cx="9144000" cy="6096000"/>
          </a:xfrm>
          <a:prstGeom prst="rect">
            <a:avLst/>
          </a:prstGeom>
        </p:spPr>
      </p:pic>
      <p:sp>
        <p:nvSpPr>
          <p:cNvPr id="3" name="Textfeld 2"/>
          <p:cNvSpPr txBox="1"/>
          <p:nvPr/>
        </p:nvSpPr>
        <p:spPr>
          <a:xfrm>
            <a:off x="1475656" y="4221088"/>
            <a:ext cx="3168352" cy="1015663"/>
          </a:xfrm>
          <a:prstGeom prst="rect">
            <a:avLst/>
          </a:prstGeom>
          <a:noFill/>
        </p:spPr>
        <p:txBody>
          <a:bodyPr wrap="square" rtlCol="0">
            <a:spAutoFit/>
          </a:bodyPr>
          <a:lstStyle/>
          <a:p>
            <a:pPr rtl="0"/>
            <a:r>
              <a:rPr lang="de" sz="6000">
                <a:solidFill>
                  <a:schemeClr val="bg1"/>
                </a:solidFill>
              </a:rPr>
              <a:t>Interview</a:t>
            </a:r>
            <a:endParaRPr lang="de-DE" sz="6000" dirty="0">
              <a:solidFill>
                <a:schemeClr val="bg1"/>
              </a:solidFill>
            </a:endParaRPr>
          </a:p>
        </p:txBody>
      </p:sp>
      <p:pic>
        <p:nvPicPr>
          <p:cNvPr id="4" name="Grafik 3"/>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5"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9" name="Rechteck 8"/>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0" name="Textfeld 9"/>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sp>
        <p:nvSpPr>
          <p:cNvPr id="8" name="Ovale Legende 7"/>
          <p:cNvSpPr/>
          <p:nvPr/>
        </p:nvSpPr>
        <p:spPr>
          <a:xfrm rot="21181085">
            <a:off x="2824638" y="432427"/>
            <a:ext cx="2695266" cy="1453739"/>
          </a:xfrm>
          <a:prstGeom prst="wedgeEllipseCallout">
            <a:avLst>
              <a:gd name="adj1" fmla="val -82415"/>
              <a:gd name="adj2" fmla="val 63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sz="2400"/>
              <a:t>Mittagessen? </a:t>
            </a:r>
          </a:p>
          <a:p>
            <a:pPr algn="ctr" rtl="0"/>
            <a:r>
              <a:rPr lang="de" sz="2400"/>
              <a:t>Ein gemischter Salat und eine Pizza.</a:t>
            </a:r>
            <a:endParaRPr lang="de-DE" sz="2400" dirty="0"/>
          </a:p>
        </p:txBody>
      </p:sp>
      <p:sp>
        <p:nvSpPr>
          <p:cNvPr id="11" name="Rechteck 10"/>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19</a:t>
            </a:fld>
            <a:endParaRPr lang="de-DE" dirty="0">
              <a:solidFill>
                <a:schemeClr val="bg1"/>
              </a:solidFill>
            </a:endParaRPr>
          </a:p>
        </p:txBody>
      </p:sp>
    </p:spTree>
    <p:extLst>
      <p:ext uri="{BB962C8B-B14F-4D97-AF65-F5344CB8AC3E}">
        <p14:creationId xmlns:p14="http://schemas.microsoft.com/office/powerpoint/2010/main" val="2876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8"/>
            <a:ext cx="8229600" cy="5505475"/>
          </a:xfrm>
        </p:spPr>
        <p:txBody>
          <a:bodyPr rtlCol="0">
            <a:normAutofit fontScale="32500" lnSpcReduction="20000"/>
          </a:bodyPr>
          <a:lstStyle/>
          <a:p>
            <a:pPr marL="0" indent="0" rtl="0">
              <a:buNone/>
            </a:pPr>
            <a:r>
              <a:rPr lang="de" sz="6200" b="1">
                <a:solidFill>
                  <a:srgbClr val="0070C0"/>
                </a:solidFill>
              </a:rPr>
              <a:t>Seminarteile</a:t>
            </a:r>
          </a:p>
          <a:p>
            <a:pPr marL="0" indent="0" rtl="0">
              <a:buNone/>
            </a:pPr>
            <a:endParaRPr lang="en-GB" b="1" dirty="0" smtClean="0"/>
          </a:p>
          <a:p>
            <a:pPr marL="0" indent="0" rtl="0">
              <a:buNone/>
            </a:pPr>
            <a:endParaRPr lang="en-GB" b="1" dirty="0" smtClean="0"/>
          </a:p>
          <a:p>
            <a:pPr marL="0" indent="0" rtl="0">
              <a:buNone/>
            </a:pPr>
            <a:r>
              <a:rPr lang="de" sz="6000" b="1"/>
              <a:t>1 Journalistischer „Nachrichtenwert“ </a:t>
            </a:r>
          </a:p>
          <a:p>
            <a:pPr marL="0" indent="0" rtl="0">
              <a:buNone/>
            </a:pPr>
            <a:r>
              <a:rPr lang="de"/>
              <a:t>Auswahl und Struktur von Informationen und konkrete Ideen für Stories</a:t>
            </a:r>
          </a:p>
          <a:p>
            <a:pPr marL="0" indent="0" rtl="0">
              <a:buNone/>
            </a:pPr>
            <a:endParaRPr lang="en-GB" dirty="0" smtClean="0"/>
          </a:p>
          <a:p>
            <a:pPr marL="0" indent="0" rtl="0">
              <a:buNone/>
            </a:pPr>
            <a:r>
              <a:rPr lang="de" sz="6200" b="1"/>
              <a:t>2 Erfassen relevanter Informationen </a:t>
            </a:r>
          </a:p>
          <a:p>
            <a:pPr marL="0" indent="0" rtl="0">
              <a:buNone/>
            </a:pPr>
            <a:r>
              <a:rPr lang="de"/>
              <a:t>Informationsplattformen und Medien im Bereich der Erwachsenenbildung, Interviews  </a:t>
            </a:r>
          </a:p>
          <a:p>
            <a:pPr marL="0" indent="0" rtl="0">
              <a:buNone/>
            </a:pPr>
            <a:endParaRPr lang="en-GB" dirty="0" smtClean="0"/>
          </a:p>
          <a:p>
            <a:pPr marL="0" indent="0" rtl="0">
              <a:buNone/>
            </a:pPr>
            <a:r>
              <a:rPr lang="de" sz="6200" b="1"/>
              <a:t>3 Schreiben als aufbauender / konstruktiver Prozess </a:t>
            </a:r>
            <a:r>
              <a:rPr lang="en-GB" sz="6200" b="1" dirty="0" smtClean="0"/>
              <a:t/>
            </a:r>
            <a:br>
              <a:rPr lang="en-GB" sz="6200" b="1" dirty="0" smtClean="0"/>
            </a:br>
            <a:r>
              <a:rPr lang="de" sz="6200" b="1"/>
              <a:t>– zwischen Realität, Stereotypen und PR </a:t>
            </a:r>
          </a:p>
          <a:p>
            <a:pPr marL="0" indent="0" rtl="0">
              <a:buNone/>
            </a:pPr>
            <a:r>
              <a:rPr lang="de"/>
              <a:t>Werte und Haltungen im Journalismus, die Beziehung zwischen Wahrheit, Realität, Objektivität und Subjektivität</a:t>
            </a:r>
          </a:p>
          <a:p>
            <a:pPr marL="0" indent="0" rtl="0">
              <a:buNone/>
            </a:pPr>
            <a:endParaRPr lang="en-GB" dirty="0" smtClean="0"/>
          </a:p>
          <a:p>
            <a:pPr marL="0" indent="0" rtl="0">
              <a:buNone/>
            </a:pPr>
            <a:r>
              <a:rPr lang="de" sz="6200" b="1"/>
              <a:t>4 Schreiben für Online-Medien und deren Verwendung    </a:t>
            </a:r>
          </a:p>
          <a:p>
            <a:pPr marL="0" indent="0" rtl="0">
              <a:buNone/>
            </a:pPr>
            <a:r>
              <a:rPr lang="de"/>
              <a:t>Persönliche Nutzung von Medien, Online versus Print-Medien, Voraussetzungen, um für Online-Medien zu schreiben</a:t>
            </a:r>
          </a:p>
          <a:p>
            <a:pPr marL="0" indent="0" rtl="0">
              <a:buNone/>
            </a:pPr>
            <a:endParaRPr lang="en-GB" dirty="0" smtClean="0"/>
          </a:p>
          <a:p>
            <a:pPr marL="0" indent="0" rtl="0">
              <a:buNone/>
            </a:pPr>
            <a:r>
              <a:rPr lang="de" sz="6200" b="1"/>
              <a:t>5 Die Erwachsenenbildung in Medien sichtbarer machen </a:t>
            </a:r>
          </a:p>
          <a:p>
            <a:pPr marL="0" indent="0" rtl="0">
              <a:buNone/>
            </a:pPr>
            <a:r>
              <a:rPr lang="de"/>
              <a:t>Europäische (online)-Medien über Erwachsenenbildung, Erwachsenenbildung in den Medien sichtbarer machen, journalistische Texte und Überschriften sowie Teaser/Einführungen schreiben</a:t>
            </a:r>
          </a:p>
          <a:p>
            <a:pPr marL="0" indent="0" rtl="0">
              <a:buNone/>
            </a:pPr>
            <a:endParaRPr lang="en-GB" dirty="0" smtClean="0"/>
          </a:p>
          <a:p>
            <a:pPr marL="0" indent="0" rtl="0">
              <a:buNone/>
            </a:pPr>
            <a:r>
              <a:rPr lang="de" sz="6200" b="1"/>
              <a:t>6 Gute PR-Texte schreiben </a:t>
            </a:r>
          </a:p>
          <a:p>
            <a:pPr marL="0" indent="0" rtl="0">
              <a:buNone/>
            </a:pPr>
            <a:r>
              <a:rPr lang="de"/>
              <a:t>Schwerpunkt auf Fakten und Inhalte, Kreativität und Humor in Texten, Organisation der PR-Arbeit</a:t>
            </a:r>
          </a:p>
          <a:p>
            <a:pPr marL="0" indent="0" rtl="0">
              <a:buNone/>
            </a:pPr>
            <a:endParaRPr lang="en-GB" dirty="0" smtClean="0"/>
          </a:p>
          <a:p>
            <a:pPr marL="0" indent="0" rtl="0">
              <a:buNone/>
            </a:pPr>
            <a:endParaRPr lang="en-GB"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5" name="Grafik 4"/>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Einführung 2 </a:t>
            </a:r>
            <a:endParaRPr lang="de-DE" dirty="0">
              <a:solidFill>
                <a:schemeClr val="bg1"/>
              </a:solidFill>
            </a:endParaRPr>
          </a:p>
        </p:txBody>
      </p:sp>
      <p:sp>
        <p:nvSpPr>
          <p:cNvPr id="8" name="Rechteck 7"/>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2</a:t>
            </a:fld>
            <a:endParaRPr lang="de-DE" dirty="0">
              <a:solidFill>
                <a:schemeClr val="bg1"/>
              </a:solidFill>
            </a:endParaRPr>
          </a:p>
        </p:txBody>
      </p:sp>
    </p:spTree>
    <p:extLst>
      <p:ext uri="{BB962C8B-B14F-4D97-AF65-F5344CB8AC3E}">
        <p14:creationId xmlns:p14="http://schemas.microsoft.com/office/powerpoint/2010/main" val="141746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6247864"/>
          </a:xfrm>
          <a:prstGeom prst="rect">
            <a:avLst/>
          </a:prstGeom>
          <a:solidFill>
            <a:schemeClr val="bg1"/>
          </a:solidFill>
        </p:spPr>
        <p:txBody>
          <a:bodyPr wrap="square" rtlCol="0">
            <a:spAutoFit/>
          </a:bodyPr>
          <a:lstStyle/>
          <a:p>
            <a:pPr rtl="0"/>
            <a:r>
              <a:rPr lang="de" sz="2000" b="1">
                <a:solidFill>
                  <a:srgbClr val="0070C0"/>
                </a:solidFill>
              </a:rPr>
              <a:t>Interview: Methoden </a:t>
            </a:r>
          </a:p>
          <a:p>
            <a:pPr marL="342900" indent="-342900" rtl="0">
              <a:buFont typeface="Arial" panose="020B0604020202020204" pitchFamily="34" charset="0"/>
              <a:buChar char="•"/>
            </a:pPr>
            <a:r>
              <a:rPr lang="de" sz="3200"/>
              <a:t>Angenehme Fragen</a:t>
            </a:r>
            <a:r>
              <a:rPr lang="en-GB" sz="3200" dirty="0" smtClean="0"/>
              <a:t/>
            </a:r>
            <a:br>
              <a:rPr lang="en-GB" sz="3200" dirty="0" smtClean="0"/>
            </a:br>
            <a:r>
              <a:rPr lang="de" sz="2400"/>
              <a:t>Aus dem Kompetenzbereich des Interviewpartners: „Wie denken Sie als Fachmann im Bereich von xyz darüber?“</a:t>
            </a:r>
          </a:p>
          <a:p>
            <a:pPr marL="342900" indent="-342900" rtl="0">
              <a:buFont typeface="Arial" panose="020B0604020202020204" pitchFamily="34" charset="0"/>
              <a:buChar char="•"/>
            </a:pPr>
            <a:r>
              <a:rPr lang="de" sz="3200"/>
              <a:t>Konfrontation </a:t>
            </a:r>
            <a:r>
              <a:rPr lang="en-GB" sz="3200" dirty="0" smtClean="0"/>
              <a:t/>
            </a:r>
            <a:br>
              <a:rPr lang="en-GB" sz="3200" dirty="0" smtClean="0"/>
            </a:br>
            <a:r>
              <a:rPr lang="de" sz="2400"/>
              <a:t>Kritische Aspekte, Widersprüche:  „Warum sind Sie nicht ...?“</a:t>
            </a:r>
          </a:p>
          <a:p>
            <a:pPr marL="342900" indent="-342900" rtl="0">
              <a:buFont typeface="Arial" panose="020B0604020202020204" pitchFamily="34" charset="0"/>
              <a:buChar char="•"/>
            </a:pPr>
            <a:r>
              <a:rPr lang="de" sz="3200"/>
              <a:t>Bestätigung</a:t>
            </a:r>
            <a:r>
              <a:rPr lang="en-GB" sz="3200" dirty="0" smtClean="0"/>
              <a:t/>
            </a:r>
            <a:br>
              <a:rPr lang="en-GB" sz="3200" dirty="0" smtClean="0"/>
            </a:br>
            <a:r>
              <a:rPr lang="de" sz="2400"/>
              <a:t>Integration einer Antwort in die Frage: „Stimmen Sie zu, dass ...“</a:t>
            </a:r>
          </a:p>
          <a:p>
            <a:pPr marL="342900" indent="-342900" rtl="0">
              <a:buFont typeface="Arial" panose="020B0604020202020204" pitchFamily="34" charset="0"/>
              <a:buChar char="•"/>
            </a:pPr>
            <a:r>
              <a:rPr lang="de" sz="3200"/>
              <a:t>Anpassung</a:t>
            </a:r>
            <a:r>
              <a:rPr lang="en-GB" sz="3200" dirty="0" smtClean="0"/>
              <a:t/>
            </a:r>
            <a:br>
              <a:rPr lang="en-GB" sz="3200" dirty="0" smtClean="0"/>
            </a:br>
            <a:r>
              <a:rPr lang="de" sz="2400"/>
              <a:t>Verwendung von Worten, Mustern und Gewohnheiten der Person: „Sie sagten gerade, dass ...“</a:t>
            </a:r>
          </a:p>
          <a:p>
            <a:pPr marL="342900" indent="-342900" rtl="0">
              <a:buFont typeface="Arial" panose="020B0604020202020204" pitchFamily="34" charset="0"/>
              <a:buChar char="•"/>
            </a:pPr>
            <a:r>
              <a:rPr lang="de" sz="3200"/>
              <a:t>Weiterführend</a:t>
            </a:r>
            <a:r>
              <a:rPr lang="en-GB" sz="3200" dirty="0" smtClean="0"/>
              <a:t/>
            </a:r>
            <a:br>
              <a:rPr lang="en-GB" sz="3200" dirty="0" smtClean="0"/>
            </a:br>
            <a:r>
              <a:rPr lang="de" sz="2400"/>
              <a:t>Nach Einzelheiten fragen: „Was meinen Sie mit ...“</a:t>
            </a:r>
          </a:p>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20</a:t>
            </a:fld>
            <a:endParaRPr lang="de-DE" dirty="0">
              <a:solidFill>
                <a:schemeClr val="bg1"/>
              </a:solidFill>
            </a:endParaRPr>
          </a:p>
        </p:txBody>
      </p:sp>
    </p:spTree>
    <p:extLst>
      <p:ext uri="{BB962C8B-B14F-4D97-AF65-F5344CB8AC3E}">
        <p14:creationId xmlns:p14="http://schemas.microsoft.com/office/powerpoint/2010/main" val="1550067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3970318"/>
          </a:xfrm>
          <a:prstGeom prst="rect">
            <a:avLst/>
          </a:prstGeom>
          <a:solidFill>
            <a:schemeClr val="bg1"/>
          </a:solidFill>
        </p:spPr>
        <p:txBody>
          <a:bodyPr wrap="square" rtlCol="0">
            <a:spAutoFit/>
          </a:bodyPr>
          <a:lstStyle/>
          <a:p>
            <a:pPr rtl="0"/>
            <a:r>
              <a:rPr lang="de" sz="2000" b="1">
                <a:solidFill>
                  <a:srgbClr val="0070C0"/>
                </a:solidFill>
              </a:rPr>
              <a:t>Wie man Interviews durchführt</a:t>
            </a:r>
          </a:p>
          <a:p>
            <a:pPr rtl="0"/>
            <a:endParaRPr lang="en-US" sz="2000" b="1" dirty="0" smtClean="0">
              <a:solidFill>
                <a:srgbClr val="0070C0"/>
              </a:solidFill>
            </a:endParaRPr>
          </a:p>
          <a:p>
            <a:pPr marL="342900" indent="-342900" rtl="0">
              <a:buFont typeface="Arial" panose="020B0604020202020204" pitchFamily="34" charset="0"/>
              <a:buChar char="•"/>
            </a:pPr>
            <a:r>
              <a:rPr lang="de" sz="3200"/>
              <a:t>Korrekte Antworten, keine Lügen</a:t>
            </a:r>
          </a:p>
          <a:p>
            <a:pPr marL="342900" indent="-342900" rtl="0">
              <a:buFont typeface="Arial" panose="020B0604020202020204" pitchFamily="34" charset="0"/>
              <a:buChar char="•"/>
            </a:pPr>
            <a:r>
              <a:rPr lang="de" sz="3200"/>
              <a:t>Konzentration auf wichtige Aspekte</a:t>
            </a:r>
          </a:p>
          <a:p>
            <a:pPr marL="342900" indent="-342900" rtl="0">
              <a:buFont typeface="Arial" panose="020B0604020202020204" pitchFamily="34" charset="0"/>
              <a:buChar char="•"/>
            </a:pPr>
            <a:r>
              <a:rPr lang="de" sz="3200"/>
              <a:t>Schwerpunkt auf Lösungen / Antworten, nicht auf Probleme</a:t>
            </a:r>
          </a:p>
          <a:p>
            <a:pPr marL="342900" indent="-342900" rtl="0">
              <a:buFont typeface="Arial" panose="020B0604020202020204" pitchFamily="34" charset="0"/>
              <a:buChar char="•"/>
            </a:pPr>
            <a:r>
              <a:rPr lang="de" sz="3200"/>
              <a:t>Kurze und klare Sätze</a:t>
            </a:r>
          </a:p>
          <a:p>
            <a:pPr marL="342900" indent="-342900" rtl="0">
              <a:buFont typeface="Arial" panose="020B0604020202020204" pitchFamily="34" charset="0"/>
              <a:buChar char="•"/>
            </a:pPr>
            <a:r>
              <a:rPr lang="de" sz="3200"/>
              <a:t>Macht nur ausweichende Aussagen falls dies nötig ist.</a:t>
            </a:r>
          </a:p>
          <a:p>
            <a:pPr marL="342900" indent="-342900" rtl="0">
              <a:buFont typeface="Arial" panose="020B0604020202020204" pitchFamily="34" charset="0"/>
              <a:buChar char="•"/>
            </a:pPr>
            <a:r>
              <a:rPr lang="de" sz="3200"/>
              <a:t>Verwende Slogans</a:t>
            </a:r>
          </a:p>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21</a:t>
            </a:fld>
            <a:endParaRPr lang="de-DE" dirty="0">
              <a:solidFill>
                <a:schemeClr val="bg1"/>
              </a:solidFill>
            </a:endParaRPr>
          </a:p>
        </p:txBody>
      </p:sp>
    </p:spTree>
    <p:extLst>
      <p:ext uri="{BB962C8B-B14F-4D97-AF65-F5344CB8AC3E}">
        <p14:creationId xmlns:p14="http://schemas.microsoft.com/office/powerpoint/2010/main" val="3469115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feld 3"/>
          <p:cNvSpPr txBox="1"/>
          <p:nvPr/>
        </p:nvSpPr>
        <p:spPr>
          <a:xfrm>
            <a:off x="467544" y="498183"/>
            <a:ext cx="7561900" cy="707886"/>
          </a:xfrm>
          <a:prstGeom prst="rect">
            <a:avLst/>
          </a:prstGeom>
          <a:solidFill>
            <a:schemeClr val="bg1"/>
          </a:solidFill>
        </p:spPr>
        <p:txBody>
          <a:bodyPr wrap="square" rtlCol="0">
            <a:spAutoFit/>
          </a:bodyPr>
          <a:lstStyle/>
          <a:p>
            <a:pPr rtl="0"/>
            <a:r>
              <a:rPr lang="de" sz="2000" b="1">
                <a:solidFill>
                  <a:srgbClr val="0070C0"/>
                </a:solidFill>
              </a:rPr>
              <a:t>Vom Skript zum Text</a:t>
            </a:r>
            <a:endParaRPr lang="en-US" sz="2000" b="1" dirty="0" smtClean="0">
              <a:solidFill>
                <a:srgbClr val="0070C0"/>
              </a:solidFill>
            </a:endParaRPr>
          </a:p>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2</a:t>
            </a:r>
            <a:endParaRPr lang="de-DE" dirty="0">
              <a:solidFill>
                <a:schemeClr val="bg1"/>
              </a:solidFill>
            </a:endParaRPr>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22</a:t>
            </a:fld>
            <a:endParaRPr lang="de-DE" dirty="0">
              <a:solidFill>
                <a:schemeClr val="bg1"/>
              </a:solidFill>
            </a:endParaRPr>
          </a:p>
        </p:txBody>
      </p:sp>
      <p:sp>
        <p:nvSpPr>
          <p:cNvPr id="3" name="Inhaltsplatzhalter 2"/>
          <p:cNvSpPr>
            <a:spLocks noGrp="1"/>
          </p:cNvSpPr>
          <p:nvPr>
            <p:ph idx="4294967295"/>
          </p:nvPr>
        </p:nvSpPr>
        <p:spPr>
          <a:xfrm>
            <a:off x="914400" y="1214438"/>
            <a:ext cx="8229600" cy="4525962"/>
          </a:xfrm>
        </p:spPr>
        <p:txBody>
          <a:bodyPr rtlCol="0">
            <a:normAutofit/>
          </a:bodyPr>
          <a:lstStyle/>
          <a:p>
            <a:pPr rtl="0"/>
            <a:r>
              <a:rPr lang="de">
                <a:latin typeface="+mj-lt"/>
              </a:rPr>
              <a:t>Gute Fragen - Gute Antworten</a:t>
            </a:r>
          </a:p>
          <a:p>
            <a:pPr rtl="0"/>
            <a:r>
              <a:rPr lang="de">
                <a:latin typeface="+mj-lt"/>
              </a:rPr>
              <a:t>Denken Sie dran: Was ist interessant / wichtig? Was enthält einen Nachrichtenwert?</a:t>
            </a:r>
          </a:p>
          <a:p>
            <a:pPr lvl="0" rtl="0"/>
            <a:r>
              <a:rPr lang="de">
                <a:solidFill>
                  <a:srgbClr val="212121"/>
                </a:solidFill>
                <a:latin typeface="+mj-lt"/>
              </a:rPr>
              <a:t>Gesprochene Sprache unterscheidet sich von geschriebener</a:t>
            </a:r>
          </a:p>
          <a:p>
            <a:pPr lvl="0" rtl="0"/>
            <a:r>
              <a:rPr lang="de">
                <a:latin typeface="+mj-lt"/>
              </a:rPr>
              <a:t>Verwenden Sie Zitate, um Ihren Text interessanter zu machen.</a:t>
            </a:r>
          </a:p>
          <a:p>
            <a:pPr rtl="0"/>
            <a:endParaRPr lang="en-GB" dirty="0" smtClean="0">
              <a:solidFill>
                <a:srgbClr val="212121"/>
              </a:solidFill>
              <a:latin typeface="inherit"/>
            </a:endParaRPr>
          </a:p>
          <a:p>
            <a:pPr rtl="0"/>
            <a:endParaRPr lang="en-GB" dirty="0"/>
          </a:p>
        </p:txBody>
      </p:sp>
    </p:spTree>
    <p:extLst>
      <p:ext uri="{BB962C8B-B14F-4D97-AF65-F5344CB8AC3E}">
        <p14:creationId xmlns:p14="http://schemas.microsoft.com/office/powerpoint/2010/main" val="3973145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de-DE" dirty="0">
              <a:solidFill>
                <a:schemeClr val="bg1"/>
              </a:solidFill>
            </a:endParaRPr>
          </a:p>
        </p:txBody>
      </p:sp>
      <p:sp>
        <p:nvSpPr>
          <p:cNvPr id="9" name="Textfeld 8"/>
          <p:cNvSpPr txBox="1"/>
          <p:nvPr/>
        </p:nvSpPr>
        <p:spPr>
          <a:xfrm>
            <a:off x="826524" y="505691"/>
            <a:ext cx="7561900" cy="2108269"/>
          </a:xfrm>
          <a:prstGeom prst="rect">
            <a:avLst/>
          </a:prstGeom>
          <a:solidFill>
            <a:schemeClr val="bg1"/>
          </a:solidFill>
        </p:spPr>
        <p:txBody>
          <a:bodyPr wrap="square" rtlCol="0">
            <a:spAutoFit/>
          </a:bodyPr>
          <a:lstStyle/>
          <a:p>
            <a:pPr rtl="0"/>
            <a:r>
              <a:rPr lang="de" sz="1100" b="1"/>
              <a:t>Modul 3</a:t>
            </a:r>
          </a:p>
          <a:p>
            <a:pPr rtl="0"/>
            <a:r>
              <a:rPr lang="de" sz="4000" b="1"/>
              <a:t>Schreiben als schaffender / </a:t>
            </a:r>
            <a:r>
              <a:rPr lang="en-US" sz="4000" b="1" dirty="0" smtClean="0"/>
              <a:t/>
            </a:r>
            <a:br>
              <a:rPr lang="en-US" sz="4000" b="1" dirty="0" smtClean="0"/>
            </a:br>
            <a:r>
              <a:rPr lang="de" sz="4000" b="1"/>
              <a:t>konstruktiver Prozess - zwischen </a:t>
            </a:r>
            <a:r>
              <a:rPr lang="en-US" sz="4000" b="1" dirty="0" smtClean="0"/>
              <a:t/>
            </a:r>
            <a:br>
              <a:rPr lang="en-US" sz="4000" b="1" dirty="0" smtClean="0"/>
            </a:br>
            <a:r>
              <a:rPr lang="de" sz="4000" b="1">
                <a:solidFill>
                  <a:srgbClr val="0070C0"/>
                </a:solidFill>
              </a:rPr>
              <a:t>Realität, Stereotypen und PR </a:t>
            </a:r>
            <a:endParaRPr lang="de-DE" sz="4000" b="1" dirty="0">
              <a:solidFill>
                <a:srgbClr val="0070C0"/>
              </a:solidFill>
            </a:endParaRPr>
          </a:p>
        </p:txBody>
      </p:sp>
      <p:pic>
        <p:nvPicPr>
          <p:cNvPr id="7170" name="Picture 2" descr="http://www.machmitmuseum.de/files/maerchen_s2.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5769" y="3178920"/>
            <a:ext cx="5238750" cy="305752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23</a:t>
            </a:fld>
            <a:endParaRPr lang="de-DE" dirty="0">
              <a:solidFill>
                <a:schemeClr val="bg1"/>
              </a:solidFill>
            </a:endParaRPr>
          </a:p>
        </p:txBody>
      </p:sp>
    </p:spTree>
    <p:extLst>
      <p:ext uri="{BB962C8B-B14F-4D97-AF65-F5344CB8AC3E}">
        <p14:creationId xmlns:p14="http://schemas.microsoft.com/office/powerpoint/2010/main" val="3334622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rtlCol="0">
            <a:spAutoFit/>
          </a:bodyPr>
          <a:lstStyle/>
          <a:p>
            <a:pPr rtl="0"/>
            <a:r>
              <a:rPr lang="de" b="1">
                <a:solidFill>
                  <a:srgbClr val="0070C0"/>
                </a:solidFill>
              </a:rPr>
              <a:t>Manipulation</a:t>
            </a:r>
            <a:endParaRPr lang="en-GB" b="1" dirty="0">
              <a:solidFill>
                <a:srgbClr val="0070C0"/>
              </a:solidFill>
            </a:endParaRPr>
          </a:p>
        </p:txBody>
      </p:sp>
      <p:pic>
        <p:nvPicPr>
          <p:cNvPr id="10" name="Picture 6" descr="Okładki ">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05015" y="1412776"/>
            <a:ext cx="2405378" cy="2698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berliner-zeitung.de/image/1428664/max/1920/1080/860eb830b8b6506e0602bf93b44d0930/pJ/38078164-jpg.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47864" y="1412776"/>
            <a:ext cx="5401184" cy="3986098"/>
          </a:xfrm>
          <a:prstGeom prst="rect">
            <a:avLst/>
          </a:prstGeom>
          <a:noFill/>
          <a:extLst>
            <a:ext uri="{909E8E84-426E-40DD-AFC4-6F175D3DCCD1}">
              <a14:hiddenFill xmlns:a14="http://schemas.microsoft.com/office/drawing/2010/main">
                <a:solidFill>
                  <a:srgbClr val="FFFFFF"/>
                </a:solidFill>
              </a14:hiddenFill>
            </a:ext>
          </a:extLst>
        </p:spPr>
      </p:pic>
      <p:sp>
        <p:nvSpPr>
          <p:cNvPr id="3" name="Ovale Legende 2"/>
          <p:cNvSpPr/>
          <p:nvPr/>
        </p:nvSpPr>
        <p:spPr>
          <a:xfrm>
            <a:off x="4320503" y="5458323"/>
            <a:ext cx="3131818" cy="911193"/>
          </a:xfrm>
          <a:prstGeom prst="wedgeEllipseCallout">
            <a:avLst>
              <a:gd name="adj1" fmla="val -8194"/>
              <a:gd name="adj2" fmla="val -17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sz="2400"/>
              <a:t>Falsche Realität: Plastik-Truthahn</a:t>
            </a:r>
            <a:endParaRPr lang="en-GB" sz="2400" dirty="0"/>
          </a:p>
        </p:txBody>
      </p:sp>
      <p:sp>
        <p:nvSpPr>
          <p:cNvPr id="12" name="Ovale Legende 11"/>
          <p:cNvSpPr/>
          <p:nvPr/>
        </p:nvSpPr>
        <p:spPr>
          <a:xfrm>
            <a:off x="251520" y="4540572"/>
            <a:ext cx="2405378" cy="917752"/>
          </a:xfrm>
          <a:prstGeom prst="wedgeEllipseCallout">
            <a:avLst>
              <a:gd name="adj1" fmla="val 8490"/>
              <a:gd name="adj2" fmla="val -175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a:t>Fotomontage: Merkel / Hitler</a:t>
            </a:r>
            <a:endParaRPr lang="en-GB" dirty="0"/>
          </a:p>
        </p:txBody>
      </p:sp>
      <p:sp>
        <p:nvSpPr>
          <p:cNvPr id="13" name="Rechteck 12"/>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24</a:t>
            </a:fld>
            <a:endParaRPr lang="en-GB" dirty="0">
              <a:solidFill>
                <a:schemeClr val="bg1"/>
              </a:solidFill>
            </a:endParaRPr>
          </a:p>
        </p:txBody>
      </p:sp>
    </p:spTree>
    <p:extLst>
      <p:ext uri="{BB962C8B-B14F-4D97-AF65-F5344CB8AC3E}">
        <p14:creationId xmlns:p14="http://schemas.microsoft.com/office/powerpoint/2010/main" val="3517025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rtlCol="0">
            <a:spAutoFit/>
          </a:bodyPr>
          <a:lstStyle/>
          <a:p>
            <a:pPr rtl="0"/>
            <a:r>
              <a:rPr lang="de" b="1">
                <a:solidFill>
                  <a:srgbClr val="0070C0"/>
                </a:solidFill>
              </a:rPr>
              <a:t>Manipulation</a:t>
            </a:r>
            <a:endParaRPr lang="en-GB" b="1" dirty="0">
              <a:solidFill>
                <a:srgbClr val="0070C0"/>
              </a:solidFill>
            </a:endParaRPr>
          </a:p>
        </p:txBody>
      </p:sp>
      <p:pic>
        <p:nvPicPr>
          <p:cNvPr id="13314" name="Picture 2" descr="http://handbuch-manipulation.de/wp-content/uploads/2014/01/fan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9552" y="1150640"/>
            <a:ext cx="7548920" cy="4767738"/>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35496" y="1556792"/>
            <a:ext cx="2088232" cy="1224136"/>
          </a:xfrm>
          <a:prstGeom prst="wedgeEllipseCallout">
            <a:avLst>
              <a:gd name="adj1" fmla="val 115164"/>
              <a:gd name="adj2" fmla="val -25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a:t>Manipulation mit Photoshop</a:t>
            </a:r>
            <a:endParaRPr lang="en-GB" dirty="0"/>
          </a:p>
        </p:txBody>
      </p:sp>
      <p:sp>
        <p:nvSpPr>
          <p:cNvPr id="10" name="Rechteck 9"/>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25</a:t>
            </a:fld>
            <a:endParaRPr lang="en-GB" dirty="0">
              <a:solidFill>
                <a:schemeClr val="bg1"/>
              </a:solidFill>
            </a:endParaRPr>
          </a:p>
        </p:txBody>
      </p:sp>
    </p:spTree>
    <p:extLst>
      <p:ext uri="{BB962C8B-B14F-4D97-AF65-F5344CB8AC3E}">
        <p14:creationId xmlns:p14="http://schemas.microsoft.com/office/powerpoint/2010/main" val="1657040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rtlCol="0">
            <a:spAutoFit/>
          </a:bodyPr>
          <a:lstStyle/>
          <a:p>
            <a:pPr rtl="0"/>
            <a:r>
              <a:rPr lang="de" b="1">
                <a:solidFill>
                  <a:srgbClr val="0070C0"/>
                </a:solidFill>
              </a:rPr>
              <a:t>Manipulation</a:t>
            </a:r>
            <a:endParaRPr lang="en-GB" b="1" dirty="0">
              <a:solidFill>
                <a:srgbClr val="0070C0"/>
              </a:solidFill>
            </a:endParaRPr>
          </a:p>
        </p:txBody>
      </p:sp>
      <p:pic>
        <p:nvPicPr>
          <p:cNvPr id="14338" name="Picture 2" descr="http://www.rhetorik.ch/Bildmanipulation/sarkosy.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0664" y="332656"/>
            <a:ext cx="4501616" cy="5863948"/>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1331640" y="5251715"/>
            <a:ext cx="2370752" cy="1008112"/>
          </a:xfrm>
          <a:prstGeom prst="wedgeEllipseCallout">
            <a:avLst>
              <a:gd name="adj1" fmla="val 176306"/>
              <a:gd name="adj2" fmla="val -70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dirty="0"/>
              <a:t>Verschönerung </a:t>
            </a:r>
            <a:endParaRPr lang="en-GB" dirty="0"/>
          </a:p>
        </p:txBody>
      </p:sp>
      <p:sp>
        <p:nvSpPr>
          <p:cNvPr id="10" name="Rechteck 9"/>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26</a:t>
            </a:fld>
            <a:endParaRPr lang="en-GB" dirty="0">
              <a:solidFill>
                <a:schemeClr val="bg1"/>
              </a:solidFill>
            </a:endParaRPr>
          </a:p>
        </p:txBody>
      </p:sp>
    </p:spTree>
    <p:extLst>
      <p:ext uri="{BB962C8B-B14F-4D97-AF65-F5344CB8AC3E}">
        <p14:creationId xmlns:p14="http://schemas.microsoft.com/office/powerpoint/2010/main" val="223114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6756" y="4981347"/>
            <a:ext cx="1079500"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en-GB" dirty="0">
              <a:solidFill>
                <a:schemeClr val="bg1"/>
              </a:solidFill>
            </a:endParaRPr>
          </a:p>
        </p:txBody>
      </p:sp>
      <p:sp>
        <p:nvSpPr>
          <p:cNvPr id="2" name="Rechteck 1"/>
          <p:cNvSpPr/>
          <p:nvPr/>
        </p:nvSpPr>
        <p:spPr>
          <a:xfrm>
            <a:off x="872016" y="517359"/>
            <a:ext cx="1477777" cy="369332"/>
          </a:xfrm>
          <a:prstGeom prst="rect">
            <a:avLst/>
          </a:prstGeom>
        </p:spPr>
        <p:txBody>
          <a:bodyPr wrap="none" rtlCol="0">
            <a:spAutoFit/>
          </a:bodyPr>
          <a:lstStyle/>
          <a:p>
            <a:pPr rtl="0"/>
            <a:r>
              <a:rPr lang="de" b="1">
                <a:solidFill>
                  <a:srgbClr val="0070C0"/>
                </a:solidFill>
              </a:rPr>
              <a:t>Manipulation</a:t>
            </a:r>
            <a:endParaRPr lang="en-GB" b="1" dirty="0">
              <a:solidFill>
                <a:srgbClr val="0070C0"/>
              </a:solidFill>
            </a:endParaRPr>
          </a:p>
        </p:txBody>
      </p:sp>
      <p:pic>
        <p:nvPicPr>
          <p:cNvPr id="16386"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5022" y="1264919"/>
            <a:ext cx="8836098" cy="265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Legende 9"/>
          <p:cNvSpPr/>
          <p:nvPr/>
        </p:nvSpPr>
        <p:spPr>
          <a:xfrm>
            <a:off x="971600" y="4653136"/>
            <a:ext cx="2880320" cy="1008112"/>
          </a:xfrm>
          <a:prstGeom prst="wedgeEllipseCallout">
            <a:avLst>
              <a:gd name="adj1" fmla="val 56195"/>
              <a:gd name="adj2" fmla="val -165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dirty="0"/>
              <a:t>Manipulation durch Darstellung eines Ausschnitts</a:t>
            </a:r>
            <a:endParaRPr lang="en-GB" dirty="0"/>
          </a:p>
        </p:txBody>
      </p:sp>
      <p:sp>
        <p:nvSpPr>
          <p:cNvPr id="11" name="Rechteck 10"/>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27</a:t>
            </a:fld>
            <a:endParaRPr lang="en-GB" dirty="0">
              <a:solidFill>
                <a:schemeClr val="bg1"/>
              </a:solidFill>
            </a:endParaRPr>
          </a:p>
        </p:txBody>
      </p:sp>
    </p:spTree>
    <p:extLst>
      <p:ext uri="{BB962C8B-B14F-4D97-AF65-F5344CB8AC3E}">
        <p14:creationId xmlns:p14="http://schemas.microsoft.com/office/powerpoint/2010/main" val="3480528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de-DE" dirty="0">
              <a:solidFill>
                <a:schemeClr val="bg1"/>
              </a:solidFill>
            </a:endParaRPr>
          </a:p>
        </p:txBody>
      </p:sp>
      <p:sp>
        <p:nvSpPr>
          <p:cNvPr id="2" name="Rechteck 1"/>
          <p:cNvSpPr/>
          <p:nvPr/>
        </p:nvSpPr>
        <p:spPr>
          <a:xfrm>
            <a:off x="872016" y="517359"/>
            <a:ext cx="2321661" cy="369332"/>
          </a:xfrm>
          <a:prstGeom prst="rect">
            <a:avLst/>
          </a:prstGeom>
        </p:spPr>
        <p:txBody>
          <a:bodyPr wrap="none" rtlCol="0">
            <a:spAutoFit/>
          </a:bodyPr>
          <a:lstStyle/>
          <a:p>
            <a:pPr rtl="0"/>
            <a:r>
              <a:rPr lang="de" b="1">
                <a:solidFill>
                  <a:srgbClr val="0070C0"/>
                </a:solidFill>
              </a:rPr>
              <a:t>Nachrichten und Propaganda</a:t>
            </a:r>
          </a:p>
        </p:txBody>
      </p:sp>
      <p:sp>
        <p:nvSpPr>
          <p:cNvPr id="3" name="Textfeld 2"/>
          <p:cNvSpPr txBox="1"/>
          <p:nvPr/>
        </p:nvSpPr>
        <p:spPr>
          <a:xfrm>
            <a:off x="899592" y="1124744"/>
            <a:ext cx="7632848" cy="3108543"/>
          </a:xfrm>
          <a:prstGeom prst="rect">
            <a:avLst/>
          </a:prstGeom>
          <a:noFill/>
        </p:spPr>
        <p:txBody>
          <a:bodyPr wrap="square" rtlCol="0">
            <a:spAutoFit/>
          </a:bodyPr>
          <a:lstStyle/>
          <a:p>
            <a:pPr marL="285750" indent="-285750" rtl="0">
              <a:buFont typeface="Arial" panose="020B0604020202020204" pitchFamily="34" charset="0"/>
              <a:buChar char="•"/>
            </a:pPr>
            <a:r>
              <a:rPr lang="de" sz="2800"/>
              <a:t>Propaganda (Lügen verbreiten) ist in freien und demokratischen Ländern </a:t>
            </a:r>
            <a:r>
              <a:rPr lang="de" sz="2800">
                <a:solidFill>
                  <a:srgbClr val="0070C0"/>
                </a:solidFill>
              </a:rPr>
              <a:t>nicht erfolgreich</a:t>
            </a:r>
            <a:r>
              <a:rPr lang="de" sz="2800"/>
              <a:t>.</a:t>
            </a:r>
            <a:endParaRPr lang="de-DE" sz="2800" dirty="0"/>
          </a:p>
          <a:p>
            <a:pPr marL="285750" indent="-285750" rtl="0">
              <a:buFont typeface="Arial" panose="020B0604020202020204" pitchFamily="34" charset="0"/>
              <a:buChar char="•"/>
            </a:pPr>
            <a:r>
              <a:rPr lang="de" sz="2800"/>
              <a:t>Journalisten müssen die </a:t>
            </a:r>
            <a:r>
              <a:rPr lang="de" sz="2800">
                <a:solidFill>
                  <a:srgbClr val="0070C0"/>
                </a:solidFill>
              </a:rPr>
              <a:t>Interessen</a:t>
            </a:r>
            <a:r>
              <a:rPr lang="de" sz="2800"/>
              <a:t> hinter den Nachrichten verstehen, um Propaganda zu vermeiden.</a:t>
            </a:r>
          </a:p>
          <a:p>
            <a:pPr marL="285750" indent="-285750" rtl="0">
              <a:buFont typeface="Arial" panose="020B0604020202020204" pitchFamily="34" charset="0"/>
              <a:buChar char="•"/>
            </a:pPr>
            <a:r>
              <a:rPr lang="de" sz="2800"/>
              <a:t>Propaganda und Einschränkungen der Pressefreiheit sind Anzeichen einer </a:t>
            </a:r>
            <a:r>
              <a:rPr lang="de" sz="2800">
                <a:solidFill>
                  <a:srgbClr val="0070C0"/>
                </a:solidFill>
              </a:rPr>
              <a:t>Diktatur</a:t>
            </a:r>
            <a:r>
              <a:rPr lang="de" sz="2800"/>
              <a:t>.</a:t>
            </a:r>
            <a:endParaRPr lang="de-DE" sz="2800" dirty="0"/>
          </a:p>
          <a:p>
            <a:pPr marL="285750" indent="-285750" rtl="0">
              <a:buFont typeface="Arial" panose="020B0604020202020204" pitchFamily="34" charset="0"/>
              <a:buChar char="•"/>
            </a:pPr>
            <a:endParaRPr lang="de-DE" sz="2800" dirty="0"/>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28</a:t>
            </a:fld>
            <a:endParaRPr lang="de-DE" dirty="0">
              <a:solidFill>
                <a:schemeClr val="bg1"/>
              </a:solidFill>
            </a:endParaRPr>
          </a:p>
        </p:txBody>
      </p:sp>
    </p:spTree>
    <p:extLst>
      <p:ext uri="{BB962C8B-B14F-4D97-AF65-F5344CB8AC3E}">
        <p14:creationId xmlns:p14="http://schemas.microsoft.com/office/powerpoint/2010/main" val="133424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12776"/>
            <a:ext cx="8229600" cy="4680519"/>
          </a:xfrm>
        </p:spPr>
        <p:txBody>
          <a:bodyPr rtlCol="0">
            <a:normAutofit fontScale="70000" lnSpcReduction="20000"/>
          </a:bodyPr>
          <a:lstStyle/>
          <a:p>
            <a:pPr marL="285750" indent="-285750" rtl="0"/>
            <a:r>
              <a:rPr lang="de" dirty="0"/>
              <a:t>Alle </a:t>
            </a:r>
            <a:r>
              <a:rPr lang="de" dirty="0">
                <a:solidFill>
                  <a:srgbClr val="0070C0"/>
                </a:solidFill>
              </a:rPr>
              <a:t>Berichte und Nachrichten sind subjektiv</a:t>
            </a:r>
            <a:r>
              <a:rPr lang="de" dirty="0"/>
              <a:t>, es gibt keine Objektivität.</a:t>
            </a:r>
          </a:p>
          <a:p>
            <a:pPr marL="285750" indent="-285750" rtl="0"/>
            <a:r>
              <a:rPr lang="de" dirty="0"/>
              <a:t>Mitteilungen von Regierungen und Institutionen sind immer gesteuert und </a:t>
            </a:r>
            <a:r>
              <a:rPr lang="de" dirty="0">
                <a:solidFill>
                  <a:srgbClr val="0070C0"/>
                </a:solidFill>
              </a:rPr>
              <a:t>gehen einer bestimmten Absicht nach</a:t>
            </a:r>
            <a:r>
              <a:rPr lang="de" dirty="0"/>
              <a:t>.</a:t>
            </a:r>
            <a:endParaRPr lang="de-DE" dirty="0"/>
          </a:p>
          <a:p>
            <a:pPr rtl="0"/>
            <a:endParaRPr lang="en-US" b="1" dirty="0" smtClean="0"/>
          </a:p>
          <a:p>
            <a:pPr marL="0" indent="0" algn="ctr" rtl="0">
              <a:buNone/>
            </a:pPr>
            <a:r>
              <a:rPr lang="de" b="1" dirty="0"/>
              <a:t>„Informationen sind, konträr zu dem was der Mythos der Objektivität und die Spiegel-Metapher behauptet, keine reine Darstellung der Realität.</a:t>
            </a:r>
            <a:r>
              <a:rPr lang="de" dirty="0"/>
              <a:t> Sie basieren auf der Basis von ausgewähltem Urteil und von Prioritätskriterien, die festlegen, welche Informationen berichtenswert und für das Publikum interessant sind.</a:t>
            </a:r>
            <a:endParaRPr lang="en-US" b="1" dirty="0" smtClean="0"/>
          </a:p>
          <a:p>
            <a:pPr marL="0" indent="0" algn="ctr" rtl="0">
              <a:buNone/>
            </a:pPr>
            <a:endParaRPr lang="en-US" i="1" dirty="0" smtClean="0"/>
          </a:p>
          <a:p>
            <a:pPr marL="0" indent="0" algn="ctr" rtl="0">
              <a:buNone/>
            </a:pPr>
            <a:r>
              <a:rPr lang="de" sz="2000" i="1" dirty="0"/>
              <a:t>MONIÈRE, Denis. (1999). Démocratie médiatique et représentation politique, Presses de l’Université de Montréal, Montreal.</a:t>
            </a:r>
            <a:endParaRPr lang="en-US" sz="2000" i="1" dirty="0" smtClean="0"/>
          </a:p>
          <a:p>
            <a:pPr marL="0" indent="0" algn="ctr" rtl="0">
              <a:buNone/>
            </a:pPr>
            <a:r>
              <a:rPr lang="de" sz="2000" i="1" dirty="0"/>
              <a:t>https://www.linkedin.com/pulse/constructivism-other-theoretical-communication-models-mbengue</a:t>
            </a:r>
            <a:endParaRPr lang="de-AT" sz="2000" i="1" dirty="0"/>
          </a:p>
        </p:txBody>
      </p:sp>
      <p:sp>
        <p:nvSpPr>
          <p:cNvPr id="4" name="Rechteck 3"/>
          <p:cNvSpPr/>
          <p:nvPr/>
        </p:nvSpPr>
        <p:spPr>
          <a:xfrm>
            <a:off x="310346" y="2708920"/>
            <a:ext cx="8510126"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p>
        </p:txBody>
      </p:sp>
    </p:spTree>
    <p:extLst>
      <p:ext uri="{BB962C8B-B14F-4D97-AF65-F5344CB8AC3E}">
        <p14:creationId xmlns:p14="http://schemas.microsoft.com/office/powerpoint/2010/main" val="2958209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78841" y="620688"/>
            <a:ext cx="5561312" cy="4154984"/>
          </a:xfrm>
          <a:prstGeom prst="rect">
            <a:avLst/>
          </a:prstGeom>
        </p:spPr>
        <p:txBody>
          <a:bodyPr wrap="square" rtlCol="0">
            <a:spAutoFit/>
          </a:bodyPr>
          <a:lstStyle/>
          <a:p>
            <a:pPr rtl="0"/>
            <a:r>
              <a:rPr lang="de" sz="6600"/>
              <a:t>Journalismus </a:t>
            </a:r>
          </a:p>
          <a:p>
            <a:pPr rtl="0"/>
            <a:r>
              <a:rPr lang="de" sz="6600"/>
              <a:t>bedeutet </a:t>
            </a:r>
            <a:r>
              <a:rPr lang="de" sz="6600">
                <a:solidFill>
                  <a:srgbClr val="0070C0"/>
                </a:solidFill>
              </a:rPr>
              <a:t>Reduzierung</a:t>
            </a:r>
            <a:r>
              <a:rPr lang="de" sz="6600"/>
              <a:t> </a:t>
            </a:r>
            <a:endParaRPr lang="en-GB" sz="6600" dirty="0" smtClean="0"/>
          </a:p>
          <a:p>
            <a:pPr rtl="0"/>
            <a:r>
              <a:rPr lang="de" sz="6600"/>
              <a:t>der Komplexität</a:t>
            </a:r>
            <a:endParaRPr lang="de-DE" sz="6600" b="1" dirty="0"/>
          </a:p>
        </p:txBody>
      </p:sp>
      <p:sp>
        <p:nvSpPr>
          <p:cNvPr id="2" name="Rechteck 1"/>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1  </a:t>
            </a:r>
            <a:endParaRPr lang="de-DE" dirty="0">
              <a:solidFill>
                <a:schemeClr val="bg1"/>
              </a:solidFill>
            </a:endParaRPr>
          </a:p>
        </p:txBody>
      </p:sp>
      <p:pic>
        <p:nvPicPr>
          <p:cNvPr id="3" name="Grafik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9208" y="620688"/>
            <a:ext cx="3934096" cy="2949555"/>
          </a:xfrm>
          <a:prstGeom prst="rect">
            <a:avLst/>
          </a:prstGeom>
        </p:spPr>
      </p:pic>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a:t>
            </a:fld>
            <a:endParaRPr lang="de-DE" dirty="0">
              <a:solidFill>
                <a:schemeClr val="bg1"/>
              </a:solidFill>
            </a:endParaRPr>
          </a:p>
        </p:txBody>
      </p:sp>
    </p:spTree>
    <p:extLst>
      <p:ext uri="{BB962C8B-B14F-4D97-AF65-F5344CB8AC3E}">
        <p14:creationId xmlns:p14="http://schemas.microsoft.com/office/powerpoint/2010/main" val="590114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de-DE" dirty="0">
              <a:solidFill>
                <a:schemeClr val="bg1"/>
              </a:solidFill>
            </a:endParaRPr>
          </a:p>
        </p:txBody>
      </p:sp>
      <p:sp>
        <p:nvSpPr>
          <p:cNvPr id="2" name="Rechteck 1"/>
          <p:cNvSpPr/>
          <p:nvPr/>
        </p:nvSpPr>
        <p:spPr>
          <a:xfrm>
            <a:off x="971600" y="455753"/>
            <a:ext cx="3380092" cy="369332"/>
          </a:xfrm>
          <a:prstGeom prst="rect">
            <a:avLst/>
          </a:prstGeom>
        </p:spPr>
        <p:txBody>
          <a:bodyPr wrap="none" rtlCol="0">
            <a:spAutoFit/>
          </a:bodyPr>
          <a:lstStyle/>
          <a:p>
            <a:pPr rtl="0"/>
            <a:r>
              <a:rPr lang="de" b="1">
                <a:solidFill>
                  <a:srgbClr val="0070C0"/>
                </a:solidFill>
              </a:rPr>
              <a:t>Konstruktivismus im Journalismus / AE</a:t>
            </a:r>
            <a:endParaRPr lang="de-AT" b="1" dirty="0">
              <a:solidFill>
                <a:srgbClr val="0070C0"/>
              </a:solidFill>
            </a:endParaRPr>
          </a:p>
        </p:txBody>
      </p:sp>
      <p:pic>
        <p:nvPicPr>
          <p:cNvPr id="17410" name="Picture 2" descr="Constructivism and lifelong learning. Cartoon: Mest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71800" y="2048143"/>
            <a:ext cx="5972392" cy="4265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823188" y="1139504"/>
            <a:ext cx="7704856" cy="984885"/>
          </a:xfrm>
          <a:prstGeom prst="rect">
            <a:avLst/>
          </a:prstGeom>
          <a:noFill/>
        </p:spPr>
        <p:txBody>
          <a:bodyPr wrap="square" rtlCol="0">
            <a:spAutoFit/>
          </a:bodyPr>
          <a:lstStyle/>
          <a:p>
            <a:pPr rtl="0"/>
            <a:r>
              <a:rPr lang="de" sz="2200" b="1"/>
              <a:t>„Trotz der selben Umgebung lebt jeder in einer anderen Welt.“</a:t>
            </a:r>
          </a:p>
          <a:p>
            <a:pPr rtl="0"/>
            <a:r>
              <a:rPr lang="de" sz="1400" i="1"/>
              <a:t>Arthur Schopenhauer</a:t>
            </a:r>
            <a:endParaRPr lang="en-GB" sz="1400" i="1"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30</a:t>
            </a:fld>
            <a:endParaRPr lang="de-DE" dirty="0">
              <a:solidFill>
                <a:schemeClr val="bg1"/>
              </a:solidFill>
            </a:endParaRPr>
          </a:p>
        </p:txBody>
      </p:sp>
    </p:spTree>
    <p:extLst>
      <p:ext uri="{BB962C8B-B14F-4D97-AF65-F5344CB8AC3E}">
        <p14:creationId xmlns:p14="http://schemas.microsoft.com/office/powerpoint/2010/main" val="112631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43283" y="695057"/>
            <a:ext cx="7715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39552" y="495002"/>
            <a:ext cx="6336704"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4"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5"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en-GB" dirty="0">
              <a:solidFill>
                <a:schemeClr val="bg1"/>
              </a:solidFill>
            </a:endParaRPr>
          </a:p>
        </p:txBody>
      </p:sp>
      <p:sp>
        <p:nvSpPr>
          <p:cNvPr id="2" name="Rechteck 1"/>
          <p:cNvSpPr/>
          <p:nvPr/>
        </p:nvSpPr>
        <p:spPr>
          <a:xfrm>
            <a:off x="872016" y="517359"/>
            <a:ext cx="2753959" cy="369332"/>
          </a:xfrm>
          <a:prstGeom prst="rect">
            <a:avLst/>
          </a:prstGeom>
        </p:spPr>
        <p:txBody>
          <a:bodyPr wrap="none" rtlCol="0">
            <a:spAutoFit/>
          </a:bodyPr>
          <a:lstStyle/>
          <a:p>
            <a:pPr rtl="0"/>
            <a:r>
              <a:rPr lang="de" b="1">
                <a:solidFill>
                  <a:srgbClr val="0070C0"/>
                </a:solidFill>
              </a:rPr>
              <a:t>Muster der Public Relations</a:t>
            </a:r>
            <a:endParaRPr lang="en-GB" b="1" dirty="0">
              <a:solidFill>
                <a:srgbClr val="0070C0"/>
              </a:solidFill>
            </a:endParaRPr>
          </a:p>
        </p:txBody>
      </p:sp>
      <p:sp>
        <p:nvSpPr>
          <p:cNvPr id="9" name="Textfeld 8"/>
          <p:cNvSpPr txBox="1"/>
          <p:nvPr/>
        </p:nvSpPr>
        <p:spPr>
          <a:xfrm>
            <a:off x="395536" y="1988840"/>
            <a:ext cx="5904656" cy="2062103"/>
          </a:xfrm>
          <a:prstGeom prst="rect">
            <a:avLst/>
          </a:prstGeom>
          <a:noFill/>
        </p:spPr>
        <p:txBody>
          <a:bodyPr wrap="square" rtlCol="0">
            <a:spAutoFit/>
          </a:bodyPr>
          <a:lstStyle/>
          <a:p>
            <a:pPr marL="457200" indent="-457200" rtl="0">
              <a:buFont typeface="Arial" panose="020B0604020202020204" pitchFamily="34" charset="0"/>
              <a:buChar char="•"/>
            </a:pPr>
            <a:r>
              <a:rPr lang="de" sz="3200"/>
              <a:t>Nutzung von Adjektiven </a:t>
            </a:r>
          </a:p>
          <a:p>
            <a:pPr marL="457200" indent="-457200" rtl="0">
              <a:buFont typeface="Arial" panose="020B0604020202020204" pitchFamily="34" charset="0"/>
              <a:buChar char="•"/>
            </a:pPr>
            <a:r>
              <a:rPr lang="de" sz="3200"/>
              <a:t>Hervorheben positiver Aspekte</a:t>
            </a:r>
          </a:p>
          <a:p>
            <a:pPr marL="457200" indent="-457200" rtl="0">
              <a:buFont typeface="Arial" panose="020B0604020202020204" pitchFamily="34" charset="0"/>
              <a:buChar char="•"/>
            </a:pPr>
            <a:r>
              <a:rPr lang="de" sz="3200"/>
              <a:t>Keine kritischen Elemente</a:t>
            </a:r>
          </a:p>
          <a:p>
            <a:pPr marL="457200" indent="-457200" rtl="0">
              <a:buFont typeface="Arial" panose="020B0604020202020204" pitchFamily="34" charset="0"/>
              <a:buChar char="•"/>
            </a:pPr>
            <a:r>
              <a:rPr lang="de" sz="3200"/>
              <a:t>Aufruf zum Handeln</a:t>
            </a:r>
            <a:endParaRPr lang="en-GB" sz="3000" b="1" dirty="0"/>
          </a:p>
        </p:txBody>
      </p:sp>
      <p:sp>
        <p:nvSpPr>
          <p:cNvPr id="10" name="Explosion 1 9"/>
          <p:cNvSpPr/>
          <p:nvPr/>
        </p:nvSpPr>
        <p:spPr>
          <a:xfrm>
            <a:off x="5364088" y="1484784"/>
            <a:ext cx="4401280" cy="440128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de" sz="2800"/>
              <a:t>Erfolgreich </a:t>
            </a:r>
          </a:p>
          <a:p>
            <a:pPr algn="ctr" rtl="0"/>
            <a:r>
              <a:rPr lang="de" sz="2800"/>
              <a:t>Brilliant </a:t>
            </a:r>
          </a:p>
          <a:p>
            <a:pPr algn="ctr" rtl="0"/>
            <a:r>
              <a:rPr lang="de" sz="2800"/>
              <a:t>Fantastisch </a:t>
            </a:r>
          </a:p>
          <a:p>
            <a:pPr algn="ctr" rtl="0"/>
            <a:r>
              <a:rPr lang="de" sz="2800"/>
              <a:t>Klug</a:t>
            </a:r>
            <a:endParaRPr lang="en-GB" sz="2800" dirty="0"/>
          </a:p>
        </p:txBody>
      </p:sp>
      <p:sp>
        <p:nvSpPr>
          <p:cNvPr id="11" name="Rechteck 10"/>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31</a:t>
            </a:fld>
            <a:endParaRPr lang="en-GB" dirty="0">
              <a:solidFill>
                <a:schemeClr val="bg1"/>
              </a:solidFill>
            </a:endParaRPr>
          </a:p>
        </p:txBody>
      </p:sp>
    </p:spTree>
    <p:extLst>
      <p:ext uri="{BB962C8B-B14F-4D97-AF65-F5344CB8AC3E}">
        <p14:creationId xmlns:p14="http://schemas.microsoft.com/office/powerpoint/2010/main" val="118655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3</a:t>
            </a:r>
            <a:endParaRPr lang="en-GB" dirty="0">
              <a:solidFill>
                <a:schemeClr val="bg1"/>
              </a:solidFill>
            </a:endParaRPr>
          </a:p>
        </p:txBody>
      </p:sp>
      <p:sp>
        <p:nvSpPr>
          <p:cNvPr id="2" name="Rechteck 1"/>
          <p:cNvSpPr/>
          <p:nvPr/>
        </p:nvSpPr>
        <p:spPr>
          <a:xfrm>
            <a:off x="795236" y="495002"/>
            <a:ext cx="7660424" cy="646331"/>
          </a:xfrm>
          <a:prstGeom prst="rect">
            <a:avLst/>
          </a:prstGeom>
        </p:spPr>
        <p:txBody>
          <a:bodyPr wrap="square" rtlCol="0">
            <a:spAutoFit/>
          </a:bodyPr>
          <a:lstStyle/>
          <a:p>
            <a:pPr rtl="0"/>
            <a:r>
              <a:rPr lang="de" b="1">
                <a:solidFill>
                  <a:srgbClr val="0070C0"/>
                </a:solidFill>
              </a:rPr>
              <a:t>„Public Relations sind ein strategischer Kommunikationsprozess, der wechselseitige vorteilhafte Beziehungen zwischen Organisationen und deren Publikum schafft.“ </a:t>
            </a:r>
            <a:r>
              <a:rPr lang="de" sz="1200" i="1">
                <a:solidFill>
                  <a:srgbClr val="0070C0"/>
                </a:solidFill>
              </a:rPr>
              <a:t>(PRSA 2011-2012)</a:t>
            </a:r>
            <a:endParaRPr lang="en-GB" sz="1200" i="1" dirty="0">
              <a:solidFill>
                <a:srgbClr val="0070C0"/>
              </a:solidFill>
            </a:endParaRPr>
          </a:p>
        </p:txBody>
      </p:sp>
      <p:sp>
        <p:nvSpPr>
          <p:cNvPr id="9" name="Textfeld 8"/>
          <p:cNvSpPr txBox="1"/>
          <p:nvPr/>
        </p:nvSpPr>
        <p:spPr>
          <a:xfrm>
            <a:off x="892876" y="1556792"/>
            <a:ext cx="7704856" cy="3477875"/>
          </a:xfrm>
          <a:prstGeom prst="rect">
            <a:avLst/>
          </a:prstGeom>
          <a:noFill/>
        </p:spPr>
        <p:txBody>
          <a:bodyPr wrap="square" rtlCol="0">
            <a:spAutoFit/>
          </a:bodyPr>
          <a:lstStyle/>
          <a:p>
            <a:pPr marL="457200" indent="-457200" rtl="0">
              <a:buFont typeface="Arial" panose="020B0604020202020204" pitchFamily="34" charset="0"/>
              <a:buChar char="•"/>
            </a:pPr>
            <a:r>
              <a:rPr lang="de" sz="2000">
                <a:solidFill>
                  <a:srgbClr val="0070C0"/>
                </a:solidFill>
              </a:rPr>
              <a:t>Definition:</a:t>
            </a:r>
            <a:r>
              <a:rPr lang="de" sz="2000"/>
              <a:t> Public Relations (PR) ist die Weise, auf die Organisationen mit der Öffentlichkeit und mit den Medien kommunizieren. Das Ziel von PR ist es, ein positives Bild des Unternehmens und eine starke Beziehung zum Publikum aufzubauen. </a:t>
            </a:r>
            <a:r>
              <a:rPr lang="de" sz="1200" i="1">
                <a:hlinkClick r:id="rId5"/>
              </a:rPr>
              <a:t>http://www.ipr.org.uk</a:t>
            </a:r>
            <a:r>
              <a:rPr lang="de" sz="1200" i="1"/>
              <a:t>  </a:t>
            </a:r>
          </a:p>
          <a:p>
            <a:pPr rtl="0"/>
            <a:endParaRPr lang="en-GB" sz="2000" dirty="0" smtClean="0"/>
          </a:p>
          <a:p>
            <a:pPr marL="457200" indent="-457200" rtl="0">
              <a:buFont typeface="Arial" panose="020B0604020202020204" pitchFamily="34" charset="0"/>
              <a:buChar char="•"/>
            </a:pPr>
            <a:r>
              <a:rPr lang="de" sz="2000">
                <a:solidFill>
                  <a:srgbClr val="0070C0"/>
                </a:solidFill>
              </a:rPr>
              <a:t>Beispiele: </a:t>
            </a:r>
            <a:r>
              <a:rPr lang="de" sz="2000"/>
              <a:t>Pressemitteilungen, Newsletter, Öffentliche Auftritte usw. </a:t>
            </a:r>
          </a:p>
          <a:p>
            <a:pPr rtl="0"/>
            <a:endParaRPr lang="en-GB" sz="2000" dirty="0" smtClean="0"/>
          </a:p>
          <a:p>
            <a:pPr marL="457200" indent="-457200" rtl="0">
              <a:buFont typeface="Arial" panose="020B0604020202020204" pitchFamily="34" charset="0"/>
              <a:buChar char="•"/>
            </a:pPr>
            <a:r>
              <a:rPr lang="de" sz="2000">
                <a:solidFill>
                  <a:srgbClr val="0070C0"/>
                </a:solidFill>
              </a:rPr>
              <a:t>PR ≠ Werbung: </a:t>
            </a:r>
            <a:r>
              <a:rPr lang="de" sz="2000"/>
              <a:t>Während sich die Werbung ausschließlich auf die Bewerbung von Produkten oder Dienstleistungen konzentriert, mit dem Ziel, das Zielpublikum zum Kauf zu animieren, spezialisiert sich PR auf die Kommunikation mit der Öffentlichkeit und den Medien </a:t>
            </a:r>
            <a:r>
              <a:rPr lang="de" sz="2000">
                <a:solidFill>
                  <a:srgbClr val="0070C0"/>
                </a:solidFill>
              </a:rPr>
              <a:t>http://www.ipr.org.uk/pr-vs-advertising.html</a:t>
            </a:r>
            <a:r>
              <a:rPr lang="de" sz="1200" i="1"/>
              <a:t> </a:t>
            </a:r>
            <a:endParaRPr lang="en-GB" sz="1200" i="1" dirty="0"/>
          </a:p>
        </p:txBody>
      </p:sp>
      <p:sp>
        <p:nvSpPr>
          <p:cNvPr id="10" name="Rechteck 9"/>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32</a:t>
            </a:fld>
            <a:endParaRPr lang="en-GB" dirty="0">
              <a:solidFill>
                <a:schemeClr val="bg1"/>
              </a:solidFill>
            </a:endParaRPr>
          </a:p>
        </p:txBody>
      </p:sp>
    </p:spTree>
    <p:extLst>
      <p:ext uri="{BB962C8B-B14F-4D97-AF65-F5344CB8AC3E}">
        <p14:creationId xmlns:p14="http://schemas.microsoft.com/office/powerpoint/2010/main" val="235037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de-DE" dirty="0">
              <a:solidFill>
                <a:schemeClr val="bg1"/>
              </a:solidFill>
            </a:endParaRPr>
          </a:p>
        </p:txBody>
      </p:sp>
      <p:sp>
        <p:nvSpPr>
          <p:cNvPr id="2" name="Rechteck 1"/>
          <p:cNvSpPr/>
          <p:nvPr/>
        </p:nvSpPr>
        <p:spPr>
          <a:xfrm>
            <a:off x="872016" y="517359"/>
            <a:ext cx="4235968" cy="369332"/>
          </a:xfrm>
          <a:prstGeom prst="rect">
            <a:avLst/>
          </a:prstGeom>
        </p:spPr>
        <p:txBody>
          <a:bodyPr wrap="none" rtlCol="0">
            <a:spAutoFit/>
          </a:bodyPr>
          <a:lstStyle/>
          <a:p>
            <a:pPr rtl="0"/>
            <a:r>
              <a:rPr lang="de" b="1">
                <a:solidFill>
                  <a:srgbClr val="0070C0"/>
                </a:solidFill>
              </a:rPr>
              <a:t>Nutzung von Medien in Europa / Fakten und Zahlen</a:t>
            </a:r>
          </a:p>
        </p:txBody>
      </p:sp>
      <p:sp>
        <p:nvSpPr>
          <p:cNvPr id="14" name="Textfeld 13"/>
          <p:cNvSpPr txBox="1"/>
          <p:nvPr/>
        </p:nvSpPr>
        <p:spPr>
          <a:xfrm>
            <a:off x="826524" y="505691"/>
            <a:ext cx="7561900" cy="3339376"/>
          </a:xfrm>
          <a:prstGeom prst="rect">
            <a:avLst/>
          </a:prstGeom>
          <a:solidFill>
            <a:schemeClr val="bg1"/>
          </a:solidFill>
        </p:spPr>
        <p:txBody>
          <a:bodyPr wrap="square" rtlCol="0">
            <a:spAutoFit/>
          </a:bodyPr>
          <a:lstStyle/>
          <a:p>
            <a:pPr rtl="0"/>
            <a:r>
              <a:rPr lang="de" sz="1100" b="1"/>
              <a:t>Modul 4</a:t>
            </a:r>
          </a:p>
          <a:p>
            <a:pPr rtl="0"/>
            <a:endParaRPr lang="en-US" sz="4000" b="1" dirty="0" smtClean="0"/>
          </a:p>
          <a:p>
            <a:pPr rtl="0"/>
            <a:endParaRPr lang="en-US" sz="4000" b="1" dirty="0"/>
          </a:p>
          <a:p>
            <a:pPr rtl="0"/>
            <a:endParaRPr lang="en-US" sz="4000" b="1" dirty="0" smtClean="0"/>
          </a:p>
          <a:p>
            <a:pPr rtl="0"/>
            <a:r>
              <a:rPr lang="de" sz="4000" b="1"/>
              <a:t>Für</a:t>
            </a:r>
            <a:r>
              <a:rPr lang="en-gb" sz="4000" b="1"/>
              <a:t> Online Medien schreiben </a:t>
            </a:r>
            <a:endParaRPr lang="en-US" sz="4000" b="1" dirty="0" smtClean="0"/>
          </a:p>
          <a:p>
            <a:pPr rtl="0"/>
            <a:r>
              <a:rPr lang="de" sz="4000" b="1"/>
              <a:t>und diese nutzen  </a:t>
            </a:r>
            <a:endParaRPr lang="en-US" sz="4000" b="1" dirty="0">
              <a:solidFill>
                <a:srgbClr val="0070C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95049" y="350838"/>
            <a:ext cx="3347706" cy="538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33</a:t>
            </a:fld>
            <a:endParaRPr lang="de-DE" dirty="0">
              <a:solidFill>
                <a:schemeClr val="bg1"/>
              </a:solidFill>
            </a:endParaRPr>
          </a:p>
        </p:txBody>
      </p:sp>
    </p:spTree>
    <p:extLst>
      <p:ext uri="{BB962C8B-B14F-4D97-AF65-F5344CB8AC3E}">
        <p14:creationId xmlns:p14="http://schemas.microsoft.com/office/powerpoint/2010/main" val="4227971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Module 4/2</a:t>
            </a:r>
            <a:endParaRPr lang="de-DE" dirty="0">
              <a:solidFill>
                <a:schemeClr val="bg1"/>
              </a:solidFill>
            </a:endParaRPr>
          </a:p>
        </p:txBody>
      </p:sp>
      <p:sp>
        <p:nvSpPr>
          <p:cNvPr id="2" name="Rechteck 1"/>
          <p:cNvSpPr/>
          <p:nvPr/>
        </p:nvSpPr>
        <p:spPr>
          <a:xfrm>
            <a:off x="872016" y="517359"/>
            <a:ext cx="4235968" cy="369332"/>
          </a:xfrm>
          <a:prstGeom prst="rect">
            <a:avLst/>
          </a:prstGeom>
        </p:spPr>
        <p:txBody>
          <a:bodyPr wrap="none" rtlCol="0">
            <a:spAutoFit/>
          </a:bodyPr>
          <a:lstStyle/>
          <a:p>
            <a:pPr rtl="0"/>
            <a:r>
              <a:rPr lang="de" b="1">
                <a:solidFill>
                  <a:srgbClr val="0070C0"/>
                </a:solidFill>
              </a:rPr>
              <a:t>Nutzung von Medien in Europa / Fakten und Zahlen</a:t>
            </a: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0540" y="1220967"/>
            <a:ext cx="8156690" cy="513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e Legende 9"/>
          <p:cNvSpPr/>
          <p:nvPr/>
        </p:nvSpPr>
        <p:spPr>
          <a:xfrm>
            <a:off x="2699792" y="4581128"/>
            <a:ext cx="2095284" cy="1224136"/>
          </a:xfrm>
          <a:prstGeom prst="wedgeEllipseCallout">
            <a:avLst>
              <a:gd name="adj1" fmla="val 91905"/>
              <a:gd name="adj2" fmla="val -152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a:t>Rückgang des Konsums der gedruckten Presse</a:t>
            </a:r>
            <a:endParaRPr lang="de-DE" dirty="0"/>
          </a:p>
        </p:txBody>
      </p:sp>
      <p:sp>
        <p:nvSpPr>
          <p:cNvPr id="11" name="Rechteck 10"/>
          <p:cNvSpPr/>
          <p:nvPr/>
        </p:nvSpPr>
        <p:spPr>
          <a:xfrm>
            <a:off x="6588224" y="5589820"/>
            <a:ext cx="2340538" cy="600164"/>
          </a:xfrm>
          <a:prstGeom prst="rect">
            <a:avLst/>
          </a:prstGeom>
        </p:spPr>
        <p:txBody>
          <a:bodyPr wrap="square" rtlCol="0">
            <a:spAutoFit/>
          </a:bodyPr>
          <a:lstStyle/>
          <a:p>
            <a:pPr rtl="0"/>
            <a:r>
              <a:rPr lang="de" sz="1100"/>
              <a:t>Quelle: Standard Eurobarometer 84: Mediennutzung in der Europäischen Union (für 2015)</a:t>
            </a:r>
            <a:endParaRPr lang="de-DE" sz="1100" dirty="0"/>
          </a:p>
        </p:txBody>
      </p:sp>
      <p:sp>
        <p:nvSpPr>
          <p:cNvPr id="12" name="Rechteck 11"/>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34</a:t>
            </a:fld>
            <a:endParaRPr lang="de-DE" dirty="0">
              <a:solidFill>
                <a:schemeClr val="bg1"/>
              </a:solidFill>
            </a:endParaRPr>
          </a:p>
        </p:txBody>
      </p:sp>
    </p:spTree>
    <p:extLst>
      <p:ext uri="{BB962C8B-B14F-4D97-AF65-F5344CB8AC3E}">
        <p14:creationId xmlns:p14="http://schemas.microsoft.com/office/powerpoint/2010/main" val="4084831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Module 4/3</a:t>
            </a:r>
            <a:endParaRPr lang="de-DE" dirty="0">
              <a:solidFill>
                <a:schemeClr val="bg1"/>
              </a:solidFill>
            </a:endParaRPr>
          </a:p>
        </p:txBody>
      </p:sp>
      <p:sp>
        <p:nvSpPr>
          <p:cNvPr id="2" name="Rechteck 1"/>
          <p:cNvSpPr/>
          <p:nvPr/>
        </p:nvSpPr>
        <p:spPr>
          <a:xfrm>
            <a:off x="872016" y="517359"/>
            <a:ext cx="4235968" cy="369332"/>
          </a:xfrm>
          <a:prstGeom prst="rect">
            <a:avLst/>
          </a:prstGeom>
        </p:spPr>
        <p:txBody>
          <a:bodyPr wrap="none" rtlCol="0">
            <a:spAutoFit/>
          </a:bodyPr>
          <a:lstStyle/>
          <a:p>
            <a:pPr rtl="0"/>
            <a:r>
              <a:rPr lang="de" b="1">
                <a:solidFill>
                  <a:srgbClr val="0070C0"/>
                </a:solidFill>
              </a:rPr>
              <a:t>Nutzung von Medien in Europa / Fakten und Zahlen</a:t>
            </a:r>
          </a:p>
        </p:txBody>
      </p:sp>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2048" y="1268760"/>
            <a:ext cx="8839254" cy="442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on 1 2"/>
          <p:cNvSpPr/>
          <p:nvPr/>
        </p:nvSpPr>
        <p:spPr>
          <a:xfrm>
            <a:off x="5697267" y="188640"/>
            <a:ext cx="3150622" cy="20162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sz="1600" b="1"/>
              <a:t>Große Unterschiede zwischen den Mitgliedsstaaten </a:t>
            </a:r>
            <a:endParaRPr lang="de-DE" sz="1600" dirty="0"/>
          </a:p>
        </p:txBody>
      </p:sp>
      <p:sp>
        <p:nvSpPr>
          <p:cNvPr id="11" name="Rechteck 10"/>
          <p:cNvSpPr/>
          <p:nvPr/>
        </p:nvSpPr>
        <p:spPr>
          <a:xfrm>
            <a:off x="3581821" y="5959862"/>
            <a:ext cx="5257644" cy="261610"/>
          </a:xfrm>
          <a:prstGeom prst="rect">
            <a:avLst/>
          </a:prstGeom>
        </p:spPr>
        <p:txBody>
          <a:bodyPr wrap="square" rtlCol="0">
            <a:spAutoFit/>
          </a:bodyPr>
          <a:lstStyle/>
          <a:p>
            <a:pPr rtl="0"/>
            <a:r>
              <a:rPr lang="de" sz="1100"/>
              <a:t>Quelle: Standard Eurobarometer 84: Mediennutzung in der Europäischen Union (für 2015)</a:t>
            </a:r>
            <a:endParaRPr lang="de-DE" sz="1100" dirty="0"/>
          </a:p>
        </p:txBody>
      </p:sp>
      <p:sp>
        <p:nvSpPr>
          <p:cNvPr id="12" name="Rechteck 11"/>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35</a:t>
            </a:fld>
            <a:endParaRPr lang="de-DE" dirty="0">
              <a:solidFill>
                <a:schemeClr val="bg1"/>
              </a:solidFill>
            </a:endParaRPr>
          </a:p>
        </p:txBody>
      </p:sp>
    </p:spTree>
    <p:extLst>
      <p:ext uri="{BB962C8B-B14F-4D97-AF65-F5344CB8AC3E}">
        <p14:creationId xmlns:p14="http://schemas.microsoft.com/office/powerpoint/2010/main" val="1879810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de-DE" dirty="0">
              <a:solidFill>
                <a:schemeClr val="bg1"/>
              </a:solidFill>
            </a:endParaRPr>
          </a:p>
        </p:txBody>
      </p:sp>
      <p:sp>
        <p:nvSpPr>
          <p:cNvPr id="2" name="Rechteck 1"/>
          <p:cNvSpPr/>
          <p:nvPr/>
        </p:nvSpPr>
        <p:spPr>
          <a:xfrm>
            <a:off x="872016" y="517359"/>
            <a:ext cx="2025555" cy="369332"/>
          </a:xfrm>
          <a:prstGeom prst="rect">
            <a:avLst/>
          </a:prstGeom>
        </p:spPr>
        <p:txBody>
          <a:bodyPr wrap="none" rtlCol="0">
            <a:spAutoFit/>
          </a:bodyPr>
          <a:lstStyle/>
          <a:p>
            <a:pPr rtl="0"/>
            <a:r>
              <a:rPr lang="de" b="1">
                <a:solidFill>
                  <a:srgbClr val="0070C0"/>
                </a:solidFill>
              </a:rPr>
              <a:t>Medienstruktur </a:t>
            </a:r>
          </a:p>
        </p:txBody>
      </p:sp>
      <p:sp>
        <p:nvSpPr>
          <p:cNvPr id="9" name="Rechteck 8"/>
          <p:cNvSpPr/>
          <p:nvPr/>
        </p:nvSpPr>
        <p:spPr>
          <a:xfrm>
            <a:off x="539552" y="1364993"/>
            <a:ext cx="8136904" cy="3108543"/>
          </a:xfrm>
          <a:prstGeom prst="rect">
            <a:avLst/>
          </a:prstGeom>
        </p:spPr>
        <p:txBody>
          <a:bodyPr wrap="square" rtlCol="0">
            <a:spAutoFit/>
          </a:bodyPr>
          <a:lstStyle/>
          <a:p>
            <a:pPr marL="457200" indent="-457200" rtl="0">
              <a:buFont typeface="Arial" panose="020B0604020202020204" pitchFamily="34" charset="0"/>
              <a:buChar char="•"/>
            </a:pPr>
            <a:r>
              <a:rPr lang="de" sz="2800">
                <a:solidFill>
                  <a:srgbClr val="0070C0"/>
                </a:solidFill>
              </a:rPr>
              <a:t>Presse: </a:t>
            </a:r>
            <a:r>
              <a:rPr lang="de" sz="2800"/>
              <a:t>Tägliche Zeitungen, wöchentliche Zeitungen; lokale / nationale Presse</a:t>
            </a:r>
            <a:r>
              <a:rPr lang="en-GB" sz="2800" dirty="0" smtClean="0"/>
              <a:t/>
            </a:r>
            <a:br>
              <a:rPr lang="en-GB" sz="2800" dirty="0" smtClean="0"/>
            </a:br>
            <a:endParaRPr lang="de-DE" sz="2800" dirty="0"/>
          </a:p>
          <a:p>
            <a:pPr marL="457200" indent="-457200" rtl="0">
              <a:buFont typeface="Arial" panose="020B0604020202020204" pitchFamily="34" charset="0"/>
              <a:buChar char="•"/>
            </a:pPr>
            <a:r>
              <a:rPr lang="de" sz="2800">
                <a:solidFill>
                  <a:srgbClr val="0070C0"/>
                </a:solidFill>
              </a:rPr>
              <a:t>TV, Radio: </a:t>
            </a:r>
            <a:r>
              <a:rPr lang="de" sz="2800"/>
              <a:t>kommerzielle / öffentlich</a:t>
            </a:r>
            <a:r>
              <a:rPr lang="en-GB" sz="2800" dirty="0" smtClean="0"/>
              <a:t/>
            </a:r>
            <a:br>
              <a:rPr lang="en-GB" sz="2800" dirty="0" smtClean="0"/>
            </a:br>
            <a:endParaRPr lang="de-DE" sz="2800" dirty="0"/>
          </a:p>
          <a:p>
            <a:pPr marL="457200" indent="-457200" rtl="0">
              <a:buFont typeface="Arial" panose="020B0604020202020204" pitchFamily="34" charset="0"/>
              <a:buChar char="•"/>
            </a:pPr>
            <a:r>
              <a:rPr lang="de" sz="2800">
                <a:solidFill>
                  <a:srgbClr val="0070C0"/>
                </a:solidFill>
              </a:rPr>
              <a:t>Das Internet </a:t>
            </a:r>
            <a:r>
              <a:rPr lang="de" sz="2800"/>
              <a:t>als eine alternative Informationsquelle</a:t>
            </a:r>
            <a:r>
              <a:rPr lang="en-GB" sz="2800" dirty="0" smtClean="0"/>
              <a:t/>
            </a:r>
            <a:br>
              <a:rPr lang="en-GB" sz="2800" dirty="0" smtClean="0"/>
            </a:br>
            <a:endParaRPr lang="de-DE" sz="2800"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36</a:t>
            </a:fld>
            <a:endParaRPr lang="de-DE" dirty="0">
              <a:solidFill>
                <a:schemeClr val="bg1"/>
              </a:solidFill>
            </a:endParaRPr>
          </a:p>
        </p:txBody>
      </p:sp>
    </p:spTree>
    <p:extLst>
      <p:ext uri="{BB962C8B-B14F-4D97-AF65-F5344CB8AC3E}">
        <p14:creationId xmlns:p14="http://schemas.microsoft.com/office/powerpoint/2010/main" val="1091922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0210" y="517359"/>
            <a:ext cx="7644252" cy="557734"/>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de-DE" dirty="0">
              <a:solidFill>
                <a:schemeClr val="bg1"/>
              </a:solidFill>
            </a:endParaRPr>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37</a:t>
            </a:fld>
            <a:endParaRPr lang="de-DE" dirty="0">
              <a:solidFill>
                <a:schemeClr val="bg1"/>
              </a:solidFill>
            </a:endParaRPr>
          </a:p>
        </p:txBody>
      </p:sp>
      <p:sp>
        <p:nvSpPr>
          <p:cNvPr id="17" name="Textplatzhalter 16"/>
          <p:cNvSpPr>
            <a:spLocks noGrp="1"/>
          </p:cNvSpPr>
          <p:nvPr>
            <p:ph type="body" idx="4294967295"/>
          </p:nvPr>
        </p:nvSpPr>
        <p:spPr>
          <a:xfrm>
            <a:off x="971600" y="1726295"/>
            <a:ext cx="4040188" cy="639763"/>
          </a:xfrm>
        </p:spPr>
        <p:txBody>
          <a:bodyPr rtlCol="0">
            <a:normAutofit/>
          </a:bodyPr>
          <a:lstStyle/>
          <a:p>
            <a:pPr marL="0" indent="0" rtl="0">
              <a:buNone/>
            </a:pPr>
            <a:r>
              <a:rPr lang="de" sz="2800" b="1"/>
              <a:t>Online-Leser ...</a:t>
            </a:r>
            <a:endParaRPr lang="en-US" sz="2800" b="1" dirty="0"/>
          </a:p>
        </p:txBody>
      </p:sp>
      <p:sp>
        <p:nvSpPr>
          <p:cNvPr id="18" name="Inhaltsplatzhalter 17"/>
          <p:cNvSpPr>
            <a:spLocks noGrp="1"/>
          </p:cNvSpPr>
          <p:nvPr>
            <p:ph sz="half" idx="4294967295"/>
          </p:nvPr>
        </p:nvSpPr>
        <p:spPr>
          <a:xfrm>
            <a:off x="1089194" y="2483704"/>
            <a:ext cx="6723165" cy="3177544"/>
          </a:xfrm>
        </p:spPr>
        <p:txBody>
          <a:bodyPr rtlCol="0">
            <a:normAutofit fontScale="77500" lnSpcReduction="20000"/>
          </a:bodyPr>
          <a:lstStyle/>
          <a:p>
            <a:pPr rtl="0">
              <a:spcBef>
                <a:spcPts val="0"/>
              </a:spcBef>
              <a:spcAft>
                <a:spcPts val="1200"/>
              </a:spcAft>
            </a:pPr>
            <a:r>
              <a:rPr lang="de"/>
              <a:t>... überspringen und überfliegen Informationen </a:t>
            </a:r>
          </a:p>
          <a:p>
            <a:pPr rtl="0">
              <a:spcBef>
                <a:spcPts val="0"/>
              </a:spcBef>
              <a:spcAft>
                <a:spcPts val="1200"/>
              </a:spcAft>
            </a:pPr>
            <a:r>
              <a:rPr lang="de"/>
              <a:t>... springen von einer Überschrift zur nächsten</a:t>
            </a:r>
          </a:p>
          <a:p>
            <a:pPr rtl="0">
              <a:spcBef>
                <a:spcPts val="0"/>
              </a:spcBef>
              <a:spcAft>
                <a:spcPts val="1200"/>
              </a:spcAft>
            </a:pPr>
            <a:r>
              <a:rPr lang="de"/>
              <a:t>... verbringen wenig Zeit auf der Seite</a:t>
            </a:r>
            <a:endParaRPr lang="en-US" dirty="0"/>
          </a:p>
          <a:p>
            <a:pPr rtl="0">
              <a:spcBef>
                <a:spcPts val="0"/>
              </a:spcBef>
              <a:spcAft>
                <a:spcPts val="1200"/>
              </a:spcAft>
            </a:pPr>
            <a:r>
              <a:rPr lang="de"/>
              <a:t>... klicken lieber auf Links, statt einen Artikel zu Ende zu lesen</a:t>
            </a:r>
          </a:p>
          <a:p>
            <a:pPr rtl="0">
              <a:spcBef>
                <a:spcPts val="0"/>
              </a:spcBef>
              <a:spcAft>
                <a:spcPts val="1200"/>
              </a:spcAft>
            </a:pPr>
            <a:r>
              <a:rPr lang="de"/>
              <a:t>... mögen keine langen Texte - online zu lesen ist anstrengender als gedruckte Medien zu lesen</a:t>
            </a:r>
            <a:endParaRPr lang="en-US" dirty="0"/>
          </a:p>
          <a:p>
            <a:pPr rtl="0"/>
            <a:endParaRPr lang="de-AT" dirty="0"/>
          </a:p>
        </p:txBody>
      </p:sp>
      <p:sp>
        <p:nvSpPr>
          <p:cNvPr id="13" name="Textfeld 12"/>
          <p:cNvSpPr txBox="1"/>
          <p:nvPr/>
        </p:nvSpPr>
        <p:spPr>
          <a:xfrm>
            <a:off x="1089194" y="980728"/>
            <a:ext cx="7069238" cy="400110"/>
          </a:xfrm>
          <a:prstGeom prst="rect">
            <a:avLst/>
          </a:prstGeom>
          <a:solidFill>
            <a:schemeClr val="bg1"/>
          </a:solidFill>
        </p:spPr>
        <p:txBody>
          <a:bodyPr wrap="square" rtlCol="0">
            <a:spAutoFit/>
          </a:bodyPr>
          <a:lstStyle/>
          <a:p>
            <a:pPr rtl="0"/>
            <a:r>
              <a:rPr lang="de" sz="2000" b="1">
                <a:solidFill>
                  <a:srgbClr val="0070C0"/>
                </a:solidFill>
              </a:rPr>
              <a:t>Online lesen ist etwas anderes, als gedruckte Medien zu lesen</a:t>
            </a:r>
            <a:endParaRPr lang="en-US" sz="2000" b="1" dirty="0">
              <a:solidFill>
                <a:srgbClr val="0070C0"/>
              </a:solidFill>
            </a:endParaRPr>
          </a:p>
        </p:txBody>
      </p:sp>
    </p:spTree>
    <p:extLst>
      <p:ext uri="{BB962C8B-B14F-4D97-AF65-F5344CB8AC3E}">
        <p14:creationId xmlns:p14="http://schemas.microsoft.com/office/powerpoint/2010/main" val="1894585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en-GB" dirty="0">
              <a:solidFill>
                <a:schemeClr val="bg1"/>
              </a:solidFill>
            </a:endParaRPr>
          </a:p>
        </p:txBody>
      </p:sp>
      <p:sp>
        <p:nvSpPr>
          <p:cNvPr id="2" name="Rechteck 1"/>
          <p:cNvSpPr/>
          <p:nvPr/>
        </p:nvSpPr>
        <p:spPr>
          <a:xfrm>
            <a:off x="872016" y="517359"/>
            <a:ext cx="3181833" cy="369332"/>
          </a:xfrm>
          <a:prstGeom prst="rect">
            <a:avLst/>
          </a:prstGeom>
        </p:spPr>
        <p:txBody>
          <a:bodyPr wrap="none" rtlCol="0">
            <a:spAutoFit/>
          </a:bodyPr>
          <a:lstStyle/>
          <a:p>
            <a:pPr rtl="0"/>
            <a:r>
              <a:rPr lang="de" b="1">
                <a:solidFill>
                  <a:srgbClr val="0070C0"/>
                </a:solidFill>
              </a:rPr>
              <a:t>Welche Medien für welche Inhalte</a:t>
            </a:r>
            <a:endParaRPr lang="en-GB" b="1" dirty="0">
              <a:solidFill>
                <a:srgbClr val="0070C0"/>
              </a:solidFill>
            </a:endParaRPr>
          </a:p>
        </p:txBody>
      </p:sp>
      <p:sp>
        <p:nvSpPr>
          <p:cNvPr id="9" name="Rechteck 8"/>
          <p:cNvSpPr/>
          <p:nvPr/>
        </p:nvSpPr>
        <p:spPr>
          <a:xfrm>
            <a:off x="444670" y="911365"/>
            <a:ext cx="8303794" cy="5016758"/>
          </a:xfrm>
          <a:prstGeom prst="rect">
            <a:avLst/>
          </a:prstGeom>
        </p:spPr>
        <p:txBody>
          <a:bodyPr wrap="square" rtlCol="0">
            <a:spAutoFit/>
          </a:bodyPr>
          <a:lstStyle/>
          <a:p>
            <a:pPr rtl="0"/>
            <a:endParaRPr lang="en-GB" sz="2000" dirty="0" smtClean="0"/>
          </a:p>
          <a:p>
            <a:pPr rtl="0"/>
            <a:r>
              <a:rPr lang="de" sz="2000" b="1" dirty="0"/>
              <a:t>Webseiten</a:t>
            </a:r>
          </a:p>
          <a:p>
            <a:pPr marL="342900" indent="-342900" rtl="0">
              <a:buFont typeface="Arial" panose="020B0604020202020204" pitchFamily="34" charset="0"/>
              <a:buChar char="•"/>
            </a:pPr>
            <a:r>
              <a:rPr lang="de" sz="2000" dirty="0"/>
              <a:t>Für alle wichtigen Informationen</a:t>
            </a:r>
          </a:p>
          <a:p>
            <a:pPr marL="342900" indent="-342900" rtl="0">
              <a:buFont typeface="Arial" panose="020B0604020202020204" pitchFamily="34" charset="0"/>
              <a:buChar char="•"/>
            </a:pPr>
            <a:r>
              <a:rPr lang="de" sz="2000" dirty="0"/>
              <a:t>Download-Bereich / Pressebereich für Journalisten</a:t>
            </a:r>
          </a:p>
          <a:p>
            <a:pPr marL="342900" indent="-342900" rtl="0">
              <a:buFont typeface="Arial" panose="020B0604020202020204" pitchFamily="34" charset="0"/>
              <a:buChar char="•"/>
            </a:pPr>
            <a:r>
              <a:rPr lang="de" sz="2000" dirty="0"/>
              <a:t>Für Kampagnen </a:t>
            </a:r>
          </a:p>
          <a:p>
            <a:pPr marL="342900" indent="-342900" rtl="0">
              <a:buFont typeface="Arial" panose="020B0604020202020204" pitchFamily="34" charset="0"/>
              <a:buChar char="•"/>
            </a:pPr>
            <a:r>
              <a:rPr lang="de" sz="2000" dirty="0"/>
              <a:t>Nachrichtenkanal möglich (Änderungen und Entwicklungen sichtbar machen)</a:t>
            </a:r>
          </a:p>
          <a:p>
            <a:pPr marL="342900" indent="-342900" rtl="0">
              <a:buFont typeface="Arial" panose="020B0604020202020204" pitchFamily="34" charset="0"/>
              <a:buChar char="•"/>
            </a:pPr>
            <a:endParaRPr lang="en-GB" sz="2000" dirty="0" smtClean="0"/>
          </a:p>
          <a:p>
            <a:pPr rtl="0"/>
            <a:r>
              <a:rPr lang="de" sz="2000" b="1" dirty="0"/>
              <a:t>Newsletter</a:t>
            </a:r>
          </a:p>
          <a:p>
            <a:pPr marL="342900" indent="-342900" rtl="0">
              <a:buFont typeface="Arial" panose="020B0604020202020204" pitchFamily="34" charset="0"/>
              <a:buChar char="•"/>
            </a:pPr>
            <a:r>
              <a:rPr lang="de" sz="2000" dirty="0"/>
              <a:t>Zur Verbreitung von Nachrichten und </a:t>
            </a:r>
            <a:r>
              <a:rPr lang="de" sz="2000" dirty="0" smtClean="0"/>
              <a:t/>
            </a:r>
            <a:br>
              <a:rPr lang="de" sz="2000" dirty="0" smtClean="0"/>
            </a:br>
            <a:r>
              <a:rPr lang="de" sz="2000" dirty="0" smtClean="0"/>
              <a:t>Aktivitäten</a:t>
            </a:r>
            <a:endParaRPr lang="de" sz="2000" dirty="0"/>
          </a:p>
          <a:p>
            <a:pPr marL="342900" indent="-342900" rtl="0">
              <a:buFont typeface="Arial" panose="020B0604020202020204" pitchFamily="34" charset="0"/>
              <a:buChar char="•"/>
            </a:pPr>
            <a:r>
              <a:rPr lang="de" sz="2000" dirty="0"/>
              <a:t>Für flexible Verwendung (Intervall, </a:t>
            </a:r>
            <a:r>
              <a:rPr lang="de" sz="2000" dirty="0" smtClean="0"/>
              <a:t/>
            </a:r>
            <a:br>
              <a:rPr lang="de" sz="2000" dirty="0" smtClean="0"/>
            </a:br>
            <a:r>
              <a:rPr lang="de" sz="2000" dirty="0" smtClean="0"/>
              <a:t>um </a:t>
            </a:r>
            <a:r>
              <a:rPr lang="de" sz="2000" dirty="0"/>
              <a:t>ein bestimmtes</a:t>
            </a:r>
          </a:p>
          <a:p>
            <a:pPr rtl="0"/>
            <a:r>
              <a:rPr lang="de" sz="2000" dirty="0"/>
              <a:t>      Thema / Ereignis zu verbreiten)</a:t>
            </a:r>
          </a:p>
          <a:p>
            <a:pPr marL="342900" indent="-342900" rtl="0">
              <a:buFont typeface="Arial" panose="020B0604020202020204" pitchFamily="34" charset="0"/>
              <a:buChar char="•"/>
            </a:pPr>
            <a:endParaRPr lang="en-GB" sz="2000" dirty="0" smtClean="0"/>
          </a:p>
          <a:p>
            <a:pPr marL="342900" indent="-342900" rtl="0">
              <a:buFont typeface="Arial" panose="020B0604020202020204" pitchFamily="34" charset="0"/>
              <a:buChar char="•"/>
            </a:pPr>
            <a:endParaRPr lang="en-GB" sz="2000" dirty="0"/>
          </a:p>
        </p:txBody>
      </p:sp>
      <p:pic>
        <p:nvPicPr>
          <p:cNvPr id="205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12784" y="3017520"/>
            <a:ext cx="3535680" cy="317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1187624" y="5733256"/>
            <a:ext cx="3888432" cy="461665"/>
          </a:xfrm>
          <a:prstGeom prst="rect">
            <a:avLst/>
          </a:prstGeom>
          <a:noFill/>
        </p:spPr>
        <p:txBody>
          <a:bodyPr wrap="square" rtlCol="0">
            <a:spAutoFit/>
          </a:bodyPr>
          <a:lstStyle/>
          <a:p>
            <a:pPr algn="r" rtl="0"/>
            <a:r>
              <a:rPr lang="de" sz="1200"/>
              <a:t>Beispiel: Newsletter der DG Education and Culture / Europäische Kommission</a:t>
            </a:r>
            <a:endParaRPr lang="en-GB" sz="1200" dirty="0"/>
          </a:p>
        </p:txBody>
      </p:sp>
      <p:sp>
        <p:nvSpPr>
          <p:cNvPr id="11" name="Rechteck 10"/>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38</a:t>
            </a:fld>
            <a:endParaRPr lang="en-GB" dirty="0">
              <a:solidFill>
                <a:schemeClr val="bg1"/>
              </a:solidFill>
            </a:endParaRPr>
          </a:p>
        </p:txBody>
      </p:sp>
    </p:spTree>
    <p:extLst>
      <p:ext uri="{BB962C8B-B14F-4D97-AF65-F5344CB8AC3E}">
        <p14:creationId xmlns:p14="http://schemas.microsoft.com/office/powerpoint/2010/main" val="3715084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501970"/>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de-DE" dirty="0">
              <a:solidFill>
                <a:schemeClr val="bg1"/>
              </a:solidFill>
            </a:endParaRPr>
          </a:p>
        </p:txBody>
      </p:sp>
      <p:sp>
        <p:nvSpPr>
          <p:cNvPr id="2" name="Rechteck 1"/>
          <p:cNvSpPr/>
          <p:nvPr/>
        </p:nvSpPr>
        <p:spPr>
          <a:xfrm>
            <a:off x="872016" y="517359"/>
            <a:ext cx="3181833" cy="369332"/>
          </a:xfrm>
          <a:prstGeom prst="rect">
            <a:avLst/>
          </a:prstGeom>
        </p:spPr>
        <p:txBody>
          <a:bodyPr wrap="none" rtlCol="0">
            <a:spAutoFit/>
          </a:bodyPr>
          <a:lstStyle/>
          <a:p>
            <a:pPr rtl="0"/>
            <a:r>
              <a:rPr lang="de" b="1">
                <a:solidFill>
                  <a:srgbClr val="0070C0"/>
                </a:solidFill>
              </a:rPr>
              <a:t>Welche Medien für welche Inhalte</a:t>
            </a:r>
          </a:p>
        </p:txBody>
      </p:sp>
      <p:sp>
        <p:nvSpPr>
          <p:cNvPr id="9" name="Rechteck 8"/>
          <p:cNvSpPr/>
          <p:nvPr/>
        </p:nvSpPr>
        <p:spPr>
          <a:xfrm>
            <a:off x="444670" y="911365"/>
            <a:ext cx="8303794" cy="1631216"/>
          </a:xfrm>
          <a:prstGeom prst="rect">
            <a:avLst/>
          </a:prstGeom>
        </p:spPr>
        <p:txBody>
          <a:bodyPr wrap="square" rtlCol="0">
            <a:spAutoFit/>
          </a:bodyPr>
          <a:lstStyle/>
          <a:p>
            <a:pPr rtl="0"/>
            <a:r>
              <a:rPr lang="de" sz="2000" b="1"/>
              <a:t>Online Journale</a:t>
            </a:r>
          </a:p>
          <a:p>
            <a:pPr marL="342900" indent="-342900" rtl="0">
              <a:buFont typeface="Arial" panose="020B0604020202020204" pitchFamily="34" charset="0"/>
              <a:buChar char="•"/>
            </a:pPr>
            <a:r>
              <a:rPr lang="de" sz="2000"/>
              <a:t>Sind häufig open-acces-Medien (Achten Sie auf die Bedeutung von CC-Lizenzen)</a:t>
            </a:r>
          </a:p>
          <a:p>
            <a:pPr marL="342900" indent="-342900" rtl="0">
              <a:buFont typeface="Arial" panose="020B0604020202020204" pitchFamily="34" charset="0"/>
              <a:buChar char="•"/>
            </a:pPr>
            <a:r>
              <a:rPr lang="de" sz="2000"/>
              <a:t>Für eine weite Verbreitung</a:t>
            </a:r>
          </a:p>
          <a:p>
            <a:pPr marL="342900" indent="-342900" rtl="0">
              <a:buFont typeface="Arial" panose="020B0604020202020204" pitchFamily="34" charset="0"/>
              <a:buChar char="•"/>
            </a:pPr>
            <a:r>
              <a:rPr lang="de" sz="2000"/>
              <a:t>Für wissenschaftliche oder praktische Artikel (neutral, reflektierend, keine PR-Sprache)</a:t>
            </a:r>
          </a:p>
          <a:p>
            <a:pPr marL="342900" indent="-342900" rtl="0">
              <a:buFont typeface="Arial" panose="020B0604020202020204" pitchFamily="34" charset="0"/>
              <a:buChar char="•"/>
            </a:pPr>
            <a:endParaRPr lang="en-GB" sz="2000" dirty="0"/>
          </a:p>
        </p:txBody>
      </p:sp>
      <p:pic>
        <p:nvPicPr>
          <p:cNvPr id="3074"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4359" y="2850357"/>
            <a:ext cx="2620893" cy="335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236623" y="2734500"/>
            <a:ext cx="3249568" cy="370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3563888" y="2850357"/>
            <a:ext cx="1410462" cy="2123658"/>
          </a:xfrm>
          <a:prstGeom prst="rect">
            <a:avLst/>
          </a:prstGeom>
          <a:noFill/>
        </p:spPr>
        <p:txBody>
          <a:bodyPr wrap="square" rtlCol="0">
            <a:spAutoFit/>
          </a:bodyPr>
          <a:lstStyle/>
          <a:p>
            <a:pPr algn="ctr" rtl="0"/>
            <a:r>
              <a:rPr lang="de" sz="1200"/>
              <a:t>Beispiele: </a:t>
            </a:r>
          </a:p>
          <a:p>
            <a:pPr rtl="0"/>
            <a:endParaRPr lang="de-DE" sz="1200" dirty="0" smtClean="0"/>
          </a:p>
          <a:p>
            <a:pPr rtl="0"/>
            <a:r>
              <a:rPr lang="de" sz="1200"/>
              <a:t>Online Journal of Distance Learning Administration</a:t>
            </a:r>
          </a:p>
          <a:p>
            <a:pPr rtl="0"/>
            <a:endParaRPr lang="de-DE" sz="1200" dirty="0"/>
          </a:p>
          <a:p>
            <a:pPr algn="r" rtl="0"/>
            <a:endParaRPr lang="de-DE" sz="1200" dirty="0" smtClean="0"/>
          </a:p>
          <a:p>
            <a:pPr algn="r" rtl="0"/>
            <a:r>
              <a:rPr lang="de" sz="1200"/>
              <a:t>European Lifelong Learning Magazine</a:t>
            </a:r>
          </a:p>
          <a:p>
            <a:pPr algn="r" rtl="0"/>
            <a:endParaRPr lang="de-DE" sz="1200" dirty="0"/>
          </a:p>
          <a:p>
            <a:pPr algn="r" rtl="0"/>
            <a:endParaRPr lang="en-US" sz="1200" dirty="0"/>
          </a:p>
        </p:txBody>
      </p:sp>
      <p:sp>
        <p:nvSpPr>
          <p:cNvPr id="13" name="Rechteck 12"/>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39</a:t>
            </a:fld>
            <a:endParaRPr lang="de-DE" dirty="0">
              <a:solidFill>
                <a:schemeClr val="bg1"/>
              </a:solidFill>
            </a:endParaRPr>
          </a:p>
        </p:txBody>
      </p:sp>
    </p:spTree>
    <p:extLst>
      <p:ext uri="{BB962C8B-B14F-4D97-AF65-F5344CB8AC3E}">
        <p14:creationId xmlns:p14="http://schemas.microsoft.com/office/powerpoint/2010/main" val="373933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1</a:t>
            </a:r>
            <a:endParaRPr lang="de-DE" dirty="0">
              <a:solidFill>
                <a:schemeClr val="bg1"/>
              </a:solidFill>
            </a:endParaRPr>
          </a:p>
        </p:txBody>
      </p:sp>
      <p:pic>
        <p:nvPicPr>
          <p:cNvPr id="9" name="Picture 2" descr="http://polpix.sueddeutsche.com/bild/1.1244493.1355469998/940x528/vielfalt-bierbranch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622" y="908720"/>
            <a:ext cx="9250340" cy="5195936"/>
          </a:xfrm>
          <a:prstGeom prst="rect">
            <a:avLst/>
          </a:prstGeom>
          <a:noFill/>
          <a:extLst>
            <a:ext uri="{909E8E84-426E-40DD-AFC4-6F175D3DCCD1}">
              <a14:hiddenFill xmlns:a14="http://schemas.microsoft.com/office/drawing/2010/main">
                <a:solidFill>
                  <a:srgbClr val="FFFFFF"/>
                </a:solidFill>
              </a14:hiddenFill>
            </a:ext>
          </a:extLst>
        </p:spPr>
      </p:pic>
      <p:sp>
        <p:nvSpPr>
          <p:cNvPr id="3" name="Wolke 2"/>
          <p:cNvSpPr/>
          <p:nvPr/>
        </p:nvSpPr>
        <p:spPr>
          <a:xfrm>
            <a:off x="755576" y="1850504"/>
            <a:ext cx="2880320" cy="165618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 sz="3200">
                <a:solidFill>
                  <a:schemeClr val="accent6">
                    <a:lumMod val="75000"/>
                  </a:schemeClr>
                </a:solidFill>
              </a:rPr>
              <a:t>Dies hier vielleicht?</a:t>
            </a:r>
          </a:p>
          <a:p>
            <a:pPr algn="ctr" rtl="0"/>
            <a:r>
              <a:rPr lang="de" sz="3200">
                <a:solidFill>
                  <a:schemeClr val="accent6">
                    <a:lumMod val="75000"/>
                  </a:schemeClr>
                </a:solidFill>
              </a:rPr>
              <a:t>Oder ... </a:t>
            </a:r>
            <a:endParaRPr lang="de-DE" sz="3200" dirty="0">
              <a:solidFill>
                <a:schemeClr val="accent6">
                  <a:lumMod val="75000"/>
                </a:schemeClr>
              </a:solidFill>
            </a:endParaRPr>
          </a:p>
        </p:txBody>
      </p:sp>
      <p:sp>
        <p:nvSpPr>
          <p:cNvPr id="10" name="Textfeld 9"/>
          <p:cNvSpPr txBox="1"/>
          <p:nvPr/>
        </p:nvSpPr>
        <p:spPr>
          <a:xfrm>
            <a:off x="323528" y="260648"/>
            <a:ext cx="7992888" cy="369332"/>
          </a:xfrm>
          <a:prstGeom prst="rect">
            <a:avLst/>
          </a:prstGeom>
          <a:noFill/>
        </p:spPr>
        <p:txBody>
          <a:bodyPr wrap="square" rtlCol="0">
            <a:spAutoFit/>
          </a:bodyPr>
          <a:lstStyle/>
          <a:p>
            <a:pPr rtl="0"/>
            <a:r>
              <a:rPr lang="de"/>
              <a:t>Das Problem der Auswahl: Sich für eins entscheiden und den Rest ignorieren</a:t>
            </a:r>
            <a:endParaRPr lang="de-DE" dirty="0"/>
          </a:p>
        </p:txBody>
      </p:sp>
      <p:sp>
        <p:nvSpPr>
          <p:cNvPr id="11" name="Rechteck 10"/>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a:t>
            </a:fld>
            <a:endParaRPr lang="de-DE" dirty="0">
              <a:solidFill>
                <a:schemeClr val="bg1"/>
              </a:solidFill>
            </a:endParaRPr>
          </a:p>
        </p:txBody>
      </p:sp>
    </p:spTree>
    <p:extLst>
      <p:ext uri="{BB962C8B-B14F-4D97-AF65-F5344CB8AC3E}">
        <p14:creationId xmlns:p14="http://schemas.microsoft.com/office/powerpoint/2010/main" val="6005787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05087" y="584646"/>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de-DE" dirty="0">
              <a:solidFill>
                <a:schemeClr val="bg1"/>
              </a:solidFill>
            </a:endParaRPr>
          </a:p>
        </p:txBody>
      </p:sp>
      <p:sp>
        <p:nvSpPr>
          <p:cNvPr id="2" name="Rechteck 1"/>
          <p:cNvSpPr/>
          <p:nvPr/>
        </p:nvSpPr>
        <p:spPr>
          <a:xfrm>
            <a:off x="872016" y="517359"/>
            <a:ext cx="2092239" cy="369332"/>
          </a:xfrm>
          <a:prstGeom prst="rect">
            <a:avLst/>
          </a:prstGeom>
        </p:spPr>
        <p:txBody>
          <a:bodyPr wrap="none" rtlCol="0">
            <a:spAutoFit/>
          </a:bodyPr>
          <a:lstStyle/>
          <a:p>
            <a:pPr rtl="0"/>
            <a:r>
              <a:rPr lang="de" b="1">
                <a:solidFill>
                  <a:srgbClr val="0070C0"/>
                </a:solidFill>
              </a:rPr>
              <a:t>Nutzung von Online-Medien</a:t>
            </a:r>
          </a:p>
        </p:txBody>
      </p:sp>
      <p:sp>
        <p:nvSpPr>
          <p:cNvPr id="9" name="Rechteck 8"/>
          <p:cNvSpPr/>
          <p:nvPr/>
        </p:nvSpPr>
        <p:spPr>
          <a:xfrm>
            <a:off x="444670" y="911365"/>
            <a:ext cx="8303794" cy="5324535"/>
          </a:xfrm>
          <a:prstGeom prst="rect">
            <a:avLst/>
          </a:prstGeom>
        </p:spPr>
        <p:txBody>
          <a:bodyPr wrap="square" rtlCol="0">
            <a:spAutoFit/>
          </a:bodyPr>
          <a:lstStyle/>
          <a:p>
            <a:pPr rtl="0"/>
            <a:r>
              <a:rPr lang="de" sz="2000" b="1" dirty="0"/>
              <a:t>Nutzung von Sozialen Medien </a:t>
            </a:r>
          </a:p>
          <a:p>
            <a:pPr rtl="0"/>
            <a:endParaRPr lang="en-US" sz="2000" b="1" dirty="0"/>
          </a:p>
          <a:p>
            <a:pPr rtl="0"/>
            <a:r>
              <a:rPr lang="de" sz="2000" b="1" dirty="0"/>
              <a:t>Facebook </a:t>
            </a:r>
            <a:endParaRPr lang="en-US" sz="2000" b="1" dirty="0" smtClean="0"/>
          </a:p>
          <a:p>
            <a:pPr marL="342900" indent="-342900" rtl="0">
              <a:buFont typeface="Arial" panose="020B0604020202020204" pitchFamily="34" charset="0"/>
              <a:buChar char="•"/>
            </a:pPr>
            <a:r>
              <a:rPr lang="de" sz="2000" dirty="0"/>
              <a:t>als Marketingkanal für Unternehmen</a:t>
            </a:r>
          </a:p>
          <a:p>
            <a:pPr marL="342900" indent="-342900" rtl="0">
              <a:buFont typeface="Arial" panose="020B0604020202020204" pitchFamily="34" charset="0"/>
              <a:buChar char="•"/>
            </a:pPr>
            <a:r>
              <a:rPr lang="de" sz="2000" dirty="0"/>
              <a:t>als Ort für „Familiengeschichten“</a:t>
            </a:r>
            <a:endParaRPr lang="en-US" sz="2000" dirty="0"/>
          </a:p>
          <a:p>
            <a:pPr marL="342900" indent="-342900" rtl="0">
              <a:buFont typeface="Arial" panose="020B0604020202020204" pitchFamily="34" charset="0"/>
              <a:buChar char="•"/>
            </a:pPr>
            <a:r>
              <a:rPr lang="de" sz="2000" dirty="0"/>
              <a:t>um interessante Fotos zu teilen</a:t>
            </a:r>
          </a:p>
          <a:p>
            <a:pPr marL="342900" indent="-342900" rtl="0">
              <a:buFont typeface="Arial" panose="020B0604020202020204" pitchFamily="34" charset="0"/>
              <a:buChar char="•"/>
            </a:pPr>
            <a:r>
              <a:rPr lang="de" sz="2000" dirty="0"/>
              <a:t>um andere Mitteilungen zu teilen, als solche auf </a:t>
            </a:r>
          </a:p>
          <a:p>
            <a:pPr rtl="0"/>
            <a:r>
              <a:rPr lang="de" sz="2000" dirty="0"/>
              <a:t>      Nachrichten-Seiten (wie etwa Blogs)</a:t>
            </a:r>
            <a:endParaRPr lang="en-US" sz="2000" dirty="0"/>
          </a:p>
          <a:p>
            <a:pPr rtl="0"/>
            <a:endParaRPr lang="en-US" sz="2000" b="1" dirty="0"/>
          </a:p>
          <a:p>
            <a:pPr rtl="0"/>
            <a:r>
              <a:rPr lang="de" sz="2000" b="1" dirty="0"/>
              <a:t>Twitter</a:t>
            </a:r>
          </a:p>
          <a:p>
            <a:pPr marL="342900" indent="-342900" rtl="0">
              <a:buFont typeface="Arial" panose="020B0604020202020204" pitchFamily="34" charset="0"/>
              <a:buChar char="•"/>
            </a:pPr>
            <a:r>
              <a:rPr lang="de" sz="2000" dirty="0"/>
              <a:t>als Plattform für Journalisten </a:t>
            </a:r>
            <a:r>
              <a:rPr lang="de" sz="2000" dirty="0" smtClean="0"/>
              <a:t/>
            </a:r>
            <a:br>
              <a:rPr lang="de" sz="2000" dirty="0" smtClean="0"/>
            </a:br>
            <a:r>
              <a:rPr lang="de" sz="2000" dirty="0" smtClean="0"/>
              <a:t>(</a:t>
            </a:r>
            <a:r>
              <a:rPr lang="de" sz="2000" dirty="0"/>
              <a:t>die </a:t>
            </a:r>
            <a:r>
              <a:rPr lang="de" sz="2000" dirty="0" smtClean="0"/>
              <a:t>meisten Journalisten </a:t>
            </a:r>
            <a:r>
              <a:rPr lang="de" sz="2000" dirty="0"/>
              <a:t>und </a:t>
            </a:r>
            <a:r>
              <a:rPr lang="de" sz="2000" dirty="0" smtClean="0"/>
              <a:t/>
            </a:r>
            <a:br>
              <a:rPr lang="de" sz="2000" dirty="0" smtClean="0"/>
            </a:br>
            <a:r>
              <a:rPr lang="de" sz="2000" dirty="0" smtClean="0"/>
              <a:t>Politiker </a:t>
            </a:r>
            <a:r>
              <a:rPr lang="de" sz="2000" dirty="0"/>
              <a:t>verwenden Twitter)</a:t>
            </a:r>
            <a:endParaRPr lang="en-US" sz="2000" dirty="0"/>
          </a:p>
          <a:p>
            <a:pPr marL="342900" indent="-342900" rtl="0">
              <a:buFont typeface="Arial" panose="020B0604020202020204" pitchFamily="34" charset="0"/>
              <a:buChar char="•"/>
            </a:pPr>
            <a:r>
              <a:rPr lang="de" sz="2000" dirty="0"/>
              <a:t>als Ort, um schnell Nachrichten </a:t>
            </a:r>
            <a:r>
              <a:rPr lang="de" sz="2000" dirty="0" smtClean="0"/>
              <a:t/>
            </a:r>
            <a:br>
              <a:rPr lang="de" sz="2000" dirty="0" smtClean="0"/>
            </a:br>
            <a:r>
              <a:rPr lang="de" sz="2000" dirty="0" smtClean="0"/>
              <a:t>zu </a:t>
            </a:r>
            <a:r>
              <a:rPr lang="de" sz="2000" dirty="0"/>
              <a:t>teilen </a:t>
            </a:r>
            <a:r>
              <a:rPr lang="de" sz="2000" dirty="0" smtClean="0"/>
              <a:t>(</a:t>
            </a:r>
            <a:r>
              <a:rPr lang="de" sz="2000" dirty="0"/>
              <a:t>etwa während Ereignissen)</a:t>
            </a:r>
          </a:p>
          <a:p>
            <a:pPr rtl="0"/>
            <a:endParaRPr lang="en-US" sz="2000" b="1" dirty="0" smtClean="0"/>
          </a:p>
          <a:p>
            <a:pPr rtl="0"/>
            <a:endParaRPr lang="en-US" sz="2000" b="1" dirty="0"/>
          </a:p>
        </p:txBody>
      </p:sp>
      <p:sp>
        <p:nvSpPr>
          <p:cNvPr id="3" name="Textfeld 2"/>
          <p:cNvSpPr txBox="1"/>
          <p:nvPr/>
        </p:nvSpPr>
        <p:spPr>
          <a:xfrm>
            <a:off x="4675616" y="5687480"/>
            <a:ext cx="3888432" cy="461665"/>
          </a:xfrm>
          <a:prstGeom prst="rect">
            <a:avLst/>
          </a:prstGeom>
          <a:noFill/>
        </p:spPr>
        <p:txBody>
          <a:bodyPr wrap="square" rtlCol="0">
            <a:spAutoFit/>
          </a:bodyPr>
          <a:lstStyle/>
          <a:p>
            <a:pPr rtl="0"/>
            <a:r>
              <a:rPr lang="de" sz="1200"/>
              <a:t>Beispiel: Twitter-Konto der European Association for the Education of Adults EAEA, @EAEA2020  </a:t>
            </a:r>
            <a:endParaRPr lang="en-US" sz="1200" dirty="0"/>
          </a:p>
        </p:txBody>
      </p:sp>
      <p:sp>
        <p:nvSpPr>
          <p:cNvPr id="11" name="Rechteck 10"/>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40</a:t>
            </a:fld>
            <a:endParaRPr lang="de-DE" dirty="0">
              <a:solidFill>
                <a:schemeClr val="bg1"/>
              </a:solidFill>
            </a:endParaRPr>
          </a:p>
        </p:txBody>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024"/>
          <a:stretch/>
        </p:blipFill>
        <p:spPr bwMode="auto">
          <a:xfrm>
            <a:off x="4854793" y="1217375"/>
            <a:ext cx="4042926" cy="430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120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5/1:</a:t>
            </a:r>
            <a:endParaRPr lang="de-DE" dirty="0">
              <a:solidFill>
                <a:schemeClr val="bg1"/>
              </a:solidFill>
            </a:endParaRPr>
          </a:p>
        </p:txBody>
      </p:sp>
      <p:sp>
        <p:nvSpPr>
          <p:cNvPr id="9" name="Rechteck 8"/>
          <p:cNvSpPr/>
          <p:nvPr/>
        </p:nvSpPr>
        <p:spPr>
          <a:xfrm>
            <a:off x="350725" y="562971"/>
            <a:ext cx="5927530" cy="4647426"/>
          </a:xfrm>
          <a:prstGeom prst="rect">
            <a:avLst/>
          </a:prstGeom>
        </p:spPr>
        <p:txBody>
          <a:bodyPr wrap="square" rtlCol="0">
            <a:spAutoFit/>
          </a:bodyPr>
          <a:lstStyle/>
          <a:p>
            <a:pPr rtl="0"/>
            <a:endParaRPr lang="en-US" sz="2000" b="1" dirty="0" smtClean="0"/>
          </a:p>
          <a:p>
            <a:pPr rtl="0"/>
            <a:r>
              <a:rPr lang="de" sz="1600" dirty="0"/>
              <a:t>Modul 5: </a:t>
            </a:r>
            <a:endParaRPr lang="en-US" sz="1600" dirty="0" smtClean="0"/>
          </a:p>
          <a:p>
            <a:pPr rtl="0"/>
            <a:endParaRPr lang="en-US" sz="4400" b="1" dirty="0" smtClean="0"/>
          </a:p>
          <a:p>
            <a:pPr rtl="0"/>
            <a:r>
              <a:rPr lang="de" sz="4400" b="1" dirty="0"/>
              <a:t>Erwachsenenbildung </a:t>
            </a:r>
          </a:p>
          <a:p>
            <a:pPr rtl="0"/>
            <a:r>
              <a:rPr lang="de" sz="4400" b="1" dirty="0"/>
              <a:t>in den Medien </a:t>
            </a:r>
            <a:endParaRPr lang="en-US" sz="4400" b="1" dirty="0" smtClean="0"/>
          </a:p>
          <a:p>
            <a:pPr rtl="0"/>
            <a:r>
              <a:rPr lang="de" sz="4400" b="1" dirty="0"/>
              <a:t>sichtbarer </a:t>
            </a:r>
            <a:endParaRPr lang="en-US" sz="4400" b="1" dirty="0" smtClean="0"/>
          </a:p>
          <a:p>
            <a:pPr rtl="0"/>
            <a:r>
              <a:rPr lang="de" sz="4400" b="1" dirty="0"/>
              <a:t>machen  </a:t>
            </a:r>
            <a:endParaRPr lang="en-US" sz="4400" b="1" dirty="0"/>
          </a:p>
          <a:p>
            <a:pPr rtl="0"/>
            <a:endParaRPr lang="en-US" sz="2000" b="1" dirty="0" smtClean="0"/>
          </a:p>
          <a:p>
            <a:pPr rtl="0"/>
            <a:endParaRPr lang="en-US" sz="2000" b="1"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25448" y="2636912"/>
            <a:ext cx="39433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41</a:t>
            </a:fld>
            <a:endParaRPr lang="de-DE" dirty="0">
              <a:solidFill>
                <a:schemeClr val="bg1"/>
              </a:solidFill>
            </a:endParaRPr>
          </a:p>
        </p:txBody>
      </p:sp>
    </p:spTree>
    <p:extLst>
      <p:ext uri="{BB962C8B-B14F-4D97-AF65-F5344CB8AC3E}">
        <p14:creationId xmlns:p14="http://schemas.microsoft.com/office/powerpoint/2010/main" val="2190717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5/2:</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rtlCol="0">
            <a:spAutoFit/>
          </a:bodyPr>
          <a:lstStyle/>
          <a:p>
            <a:pPr rtl="0"/>
            <a:r>
              <a:rPr lang="de" b="1">
                <a:solidFill>
                  <a:srgbClr val="0070C0"/>
                </a:solidFill>
              </a:rPr>
              <a:t>Grundlegende journalistische Grundsätze</a:t>
            </a:r>
          </a:p>
        </p:txBody>
      </p:sp>
      <p:sp>
        <p:nvSpPr>
          <p:cNvPr id="9" name="Rechteck 8"/>
          <p:cNvSpPr/>
          <p:nvPr/>
        </p:nvSpPr>
        <p:spPr>
          <a:xfrm>
            <a:off x="444670" y="911365"/>
            <a:ext cx="5927530" cy="4647426"/>
          </a:xfrm>
          <a:prstGeom prst="rect">
            <a:avLst/>
          </a:prstGeom>
        </p:spPr>
        <p:txBody>
          <a:bodyPr wrap="square" rtlCol="0">
            <a:spAutoFit/>
          </a:bodyPr>
          <a:lstStyle/>
          <a:p>
            <a:pPr rtl="0"/>
            <a:endParaRPr lang="en-US" sz="2000" b="1" dirty="0" smtClean="0"/>
          </a:p>
          <a:p>
            <a:pPr marL="342900" indent="-342900" rtl="0">
              <a:buFont typeface="Arial" panose="020B0604020202020204" pitchFamily="34" charset="0"/>
              <a:buChar char="•"/>
            </a:pPr>
            <a:r>
              <a:rPr lang="de" sz="2400"/>
              <a:t>Antwort auf grundlegende Fragen: </a:t>
            </a:r>
            <a:r>
              <a:rPr lang="en-US" sz="2400" dirty="0" smtClean="0"/>
              <a:t/>
            </a:r>
            <a:br>
              <a:rPr lang="en-US" sz="2400" dirty="0" smtClean="0"/>
            </a:br>
            <a:r>
              <a:rPr lang="de" sz="2400" b="1"/>
              <a:t>Wann, wo, wer, was, wie, warum?</a:t>
            </a:r>
            <a:r>
              <a:rPr lang="en-US" sz="2400" b="1" dirty="0" smtClean="0"/>
              <a:t/>
            </a:r>
            <a:br>
              <a:rPr lang="en-US" sz="2400" b="1" dirty="0" smtClean="0"/>
            </a:br>
            <a:endParaRPr lang="en-US" sz="2400" b="1" dirty="0"/>
          </a:p>
          <a:p>
            <a:pPr marL="342900" indent="-342900" rtl="0">
              <a:buFont typeface="Arial" panose="020B0604020202020204" pitchFamily="34" charset="0"/>
              <a:buChar char="•"/>
            </a:pPr>
            <a:r>
              <a:rPr lang="de" sz="2400"/>
              <a:t>In Nachrichten-Artikeln: Versuchen Sie </a:t>
            </a:r>
            <a:r>
              <a:rPr lang="de" sz="2400" b="1"/>
              <a:t>objektiv</a:t>
            </a:r>
            <a:r>
              <a:rPr lang="de" sz="2400"/>
              <a:t> zu sein, keine eigene Meinung und keine Adjektive einfließen zu lassen</a:t>
            </a:r>
            <a:r>
              <a:rPr lang="en-US" sz="2400" dirty="0" smtClean="0"/>
              <a:t/>
            </a:r>
            <a:br>
              <a:rPr lang="en-US" sz="2400" dirty="0" smtClean="0"/>
            </a:br>
            <a:endParaRPr lang="en-US" sz="2400" dirty="0"/>
          </a:p>
          <a:p>
            <a:pPr marL="342900" indent="-342900" rtl="0">
              <a:buFont typeface="Arial" panose="020B0604020202020204" pitchFamily="34" charset="0"/>
              <a:buChar char="•"/>
            </a:pPr>
            <a:r>
              <a:rPr lang="de" sz="2400" b="1"/>
              <a:t>Verständlich</a:t>
            </a:r>
            <a:r>
              <a:rPr lang="de" sz="2400"/>
              <a:t>, wahr / korrekt, bis ins Detail</a:t>
            </a:r>
            <a:r>
              <a:rPr lang="en-US" sz="2400" dirty="0" smtClean="0"/>
              <a:t/>
            </a:r>
            <a:br>
              <a:rPr lang="en-US" sz="2400" dirty="0" smtClean="0"/>
            </a:br>
            <a:endParaRPr lang="en-US" sz="2400" dirty="0"/>
          </a:p>
          <a:p>
            <a:pPr marL="342900" indent="-342900" rtl="0">
              <a:buFont typeface="Arial" panose="020B0604020202020204" pitchFamily="34" charset="0"/>
              <a:buChar char="•"/>
            </a:pPr>
            <a:r>
              <a:rPr lang="de" sz="2400"/>
              <a:t>Interessante </a:t>
            </a:r>
            <a:r>
              <a:rPr lang="de" sz="2400" b="1"/>
              <a:t>Story</a:t>
            </a:r>
          </a:p>
          <a:p>
            <a:pPr rtl="0"/>
            <a:r>
              <a:rPr lang="de" sz="2000" b="1"/>
              <a:t> </a:t>
            </a:r>
            <a:endParaRPr lang="en-US" sz="2000" b="1" dirty="0"/>
          </a:p>
          <a:p>
            <a:pPr rtl="0"/>
            <a:endParaRPr lang="en-US" sz="2000" b="1" dirty="0" smtClean="0"/>
          </a:p>
          <a:p>
            <a:pPr rtl="0"/>
            <a:endParaRPr lang="en-US" sz="2000" b="1"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42</a:t>
            </a:fld>
            <a:endParaRPr lang="de-DE" dirty="0">
              <a:solidFill>
                <a:schemeClr val="bg1"/>
              </a:solidFill>
            </a:endParaRPr>
          </a:p>
        </p:txBody>
      </p:sp>
    </p:spTree>
    <p:extLst>
      <p:ext uri="{BB962C8B-B14F-4D97-AF65-F5344CB8AC3E}">
        <p14:creationId xmlns:p14="http://schemas.microsoft.com/office/powerpoint/2010/main" val="2320481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5/3:</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rtlCol="0">
            <a:spAutoFit/>
          </a:bodyPr>
          <a:lstStyle/>
          <a:p>
            <a:pPr rtl="0"/>
            <a:r>
              <a:rPr lang="de" b="1">
                <a:solidFill>
                  <a:srgbClr val="0070C0"/>
                </a:solidFill>
              </a:rPr>
              <a:t>Grundlegende journalistische Grundsätze</a:t>
            </a:r>
          </a:p>
        </p:txBody>
      </p:sp>
      <p:sp>
        <p:nvSpPr>
          <p:cNvPr id="9" name="Rechteck 8"/>
          <p:cNvSpPr/>
          <p:nvPr/>
        </p:nvSpPr>
        <p:spPr>
          <a:xfrm>
            <a:off x="444670" y="911365"/>
            <a:ext cx="8015762" cy="6247864"/>
          </a:xfrm>
          <a:prstGeom prst="rect">
            <a:avLst/>
          </a:prstGeom>
        </p:spPr>
        <p:txBody>
          <a:bodyPr wrap="square" rtlCol="0">
            <a:spAutoFit/>
          </a:bodyPr>
          <a:lstStyle/>
          <a:p>
            <a:pPr rtl="0"/>
            <a:r>
              <a:rPr lang="en-US" sz="2000" b="1" dirty="0" smtClean="0"/>
              <a:t/>
            </a:r>
            <a:br>
              <a:rPr lang="en-US" sz="2000" b="1" dirty="0" smtClean="0"/>
            </a:br>
            <a:r>
              <a:rPr lang="de" sz="2000" b="1"/>
              <a:t>Beispiele / Meinungen für einen ersten Satz</a:t>
            </a:r>
          </a:p>
          <a:p>
            <a:pPr rtl="0"/>
            <a:endParaRPr lang="en-US" sz="2000" b="1" dirty="0"/>
          </a:p>
          <a:p>
            <a:pPr marL="342900" indent="-342900" rtl="0">
              <a:spcAft>
                <a:spcPts val="1200"/>
              </a:spcAft>
              <a:buFont typeface="Arial" panose="020B0604020202020204" pitchFamily="34" charset="0"/>
              <a:buChar char="•"/>
            </a:pPr>
            <a:r>
              <a:rPr lang="de" sz="2000">
                <a:solidFill>
                  <a:srgbClr val="0070C0"/>
                </a:solidFill>
              </a:rPr>
              <a:t>Aussage in Anführungszeichen: </a:t>
            </a:r>
            <a:r>
              <a:rPr lang="de" sz="2000"/>
              <a:t>„Dies ist das erste Mal, dass Menschen auf dem Mond sind“, sagte der Präsident der Vereinigten Staaten.</a:t>
            </a:r>
            <a:endParaRPr lang="en-US" sz="2000" dirty="0"/>
          </a:p>
          <a:p>
            <a:pPr marL="342900" indent="-342900" rtl="0">
              <a:spcAft>
                <a:spcPts val="1200"/>
              </a:spcAft>
              <a:buFont typeface="Arial" panose="020B0604020202020204" pitchFamily="34" charset="0"/>
              <a:buChar char="•"/>
            </a:pPr>
            <a:r>
              <a:rPr lang="de" sz="2000">
                <a:solidFill>
                  <a:srgbClr val="0070C0"/>
                </a:solidFill>
              </a:rPr>
              <a:t>Genaue Zahlen: </a:t>
            </a:r>
            <a:r>
              <a:rPr lang="de" sz="2000"/>
              <a:t>„Um 4:17 Uhr setzte Neil Armstrong den ersten Schritt auf den Mond.“</a:t>
            </a:r>
            <a:endParaRPr lang="en-US" sz="2000" dirty="0"/>
          </a:p>
          <a:p>
            <a:pPr marL="342900" indent="-342900" rtl="0">
              <a:spcAft>
                <a:spcPts val="1200"/>
              </a:spcAft>
              <a:buFont typeface="Arial" panose="020B0604020202020204" pitchFamily="34" charset="0"/>
              <a:buChar char="•"/>
            </a:pPr>
            <a:r>
              <a:rPr lang="de" sz="2000">
                <a:solidFill>
                  <a:srgbClr val="0070C0"/>
                </a:solidFill>
              </a:rPr>
              <a:t>Neue / außergewöhnliche Elemente: </a:t>
            </a:r>
            <a:r>
              <a:rPr lang="de" sz="2000"/>
              <a:t>„Es war ein historischer Moment - der erste Schritt eines Menschen auf dem Mond.“</a:t>
            </a:r>
            <a:endParaRPr lang="en-US" sz="2000" dirty="0"/>
          </a:p>
          <a:p>
            <a:pPr marL="342900" indent="-342900" rtl="0">
              <a:spcAft>
                <a:spcPts val="1200"/>
              </a:spcAft>
              <a:buFont typeface="Arial" panose="020B0604020202020204" pitchFamily="34" charset="0"/>
              <a:buChar char="•"/>
            </a:pPr>
            <a:r>
              <a:rPr lang="de" sz="2000">
                <a:solidFill>
                  <a:srgbClr val="0070C0"/>
                </a:solidFill>
              </a:rPr>
              <a:t>Beziehung auf örtliche / regionale Ereignisse: </a:t>
            </a:r>
            <a:r>
              <a:rPr lang="de" sz="2000"/>
              <a:t>„Alle Einwohner von Helsinki blickten aufgeregt zum Mond hinaus. Heute wurden sie Zeuge eines historischen Zeitpunkts: Den ersten Schritten auf dem Mond.“</a:t>
            </a:r>
            <a:endParaRPr lang="en-US" sz="2000" dirty="0"/>
          </a:p>
          <a:p>
            <a:pPr marL="342900" indent="-342900" rtl="0">
              <a:spcAft>
                <a:spcPts val="1200"/>
              </a:spcAft>
              <a:buFont typeface="Arial" panose="020B0604020202020204" pitchFamily="34" charset="0"/>
              <a:buChar char="•"/>
            </a:pPr>
            <a:r>
              <a:rPr lang="de" sz="2000">
                <a:solidFill>
                  <a:srgbClr val="0070C0"/>
                </a:solidFill>
              </a:rPr>
              <a:t>Bericht-ähnliche Einführung: </a:t>
            </a:r>
            <a:r>
              <a:rPr lang="de" sz="2000"/>
              <a:t>„Es war kalt. Minus 120 Grad. Staubverhangenes aber strahlendes Licht. Dies war der Moment, an dem Neil Armstrong seinen ersten Schritt auf den Mond setzte.“</a:t>
            </a:r>
            <a:endParaRPr lang="en-US" sz="2000" dirty="0"/>
          </a:p>
          <a:p>
            <a:pPr rtl="0">
              <a:spcAft>
                <a:spcPts val="1200"/>
              </a:spcAft>
            </a:pPr>
            <a:r>
              <a:rPr lang="de" sz="2000" b="1"/>
              <a:t> </a:t>
            </a:r>
            <a:endParaRPr lang="en-US" sz="2000" b="1" dirty="0"/>
          </a:p>
          <a:p>
            <a:pPr rtl="0"/>
            <a:endParaRPr lang="en-US" sz="2000" b="1" dirty="0" smtClean="0"/>
          </a:p>
          <a:p>
            <a:pPr rtl="0"/>
            <a:endParaRPr lang="en-US" sz="2000" b="1" dirty="0"/>
          </a:p>
        </p:txBody>
      </p:sp>
      <p:sp>
        <p:nvSpPr>
          <p:cNvPr id="10" name="Rechteck 9"/>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43</a:t>
            </a:fld>
            <a:endParaRPr lang="de-DE" dirty="0">
              <a:solidFill>
                <a:schemeClr val="bg1"/>
              </a:solidFill>
            </a:endParaRPr>
          </a:p>
        </p:txBody>
      </p:sp>
    </p:spTree>
    <p:extLst>
      <p:ext uri="{BB962C8B-B14F-4D97-AF65-F5344CB8AC3E}">
        <p14:creationId xmlns:p14="http://schemas.microsoft.com/office/powerpoint/2010/main" val="1717846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5/4:</a:t>
            </a:r>
            <a:endParaRPr lang="de-DE" dirty="0">
              <a:solidFill>
                <a:schemeClr val="bg1"/>
              </a:solidFill>
            </a:endParaRPr>
          </a:p>
        </p:txBody>
      </p:sp>
      <p:sp>
        <p:nvSpPr>
          <p:cNvPr id="2" name="Rechteck 1"/>
          <p:cNvSpPr/>
          <p:nvPr/>
        </p:nvSpPr>
        <p:spPr>
          <a:xfrm>
            <a:off x="872016" y="517359"/>
            <a:ext cx="2759730" cy="369332"/>
          </a:xfrm>
          <a:prstGeom prst="rect">
            <a:avLst/>
          </a:prstGeom>
        </p:spPr>
        <p:txBody>
          <a:bodyPr wrap="none" rtlCol="0">
            <a:spAutoFit/>
          </a:bodyPr>
          <a:lstStyle/>
          <a:p>
            <a:pPr rtl="0"/>
            <a:r>
              <a:rPr lang="de" b="1">
                <a:solidFill>
                  <a:srgbClr val="0070C0"/>
                </a:solidFill>
              </a:rPr>
              <a:t>Grundlegende journalistische Grundsätze</a:t>
            </a:r>
          </a:p>
        </p:txBody>
      </p:sp>
      <p:sp>
        <p:nvSpPr>
          <p:cNvPr id="9" name="Rechteck 8"/>
          <p:cNvSpPr/>
          <p:nvPr/>
        </p:nvSpPr>
        <p:spPr>
          <a:xfrm>
            <a:off x="231344" y="702025"/>
            <a:ext cx="4608512" cy="5601533"/>
          </a:xfrm>
          <a:prstGeom prst="rect">
            <a:avLst/>
          </a:prstGeom>
        </p:spPr>
        <p:txBody>
          <a:bodyPr wrap="square" rtlCol="0">
            <a:spAutoFit/>
          </a:bodyPr>
          <a:lstStyle/>
          <a:p>
            <a:pPr rtl="0"/>
            <a:r>
              <a:rPr lang="de" sz="2000" b="1"/>
              <a:t> </a:t>
            </a:r>
            <a:endParaRPr lang="en-US" sz="2000" b="1" dirty="0"/>
          </a:p>
          <a:p>
            <a:pPr rtl="0"/>
            <a:r>
              <a:rPr lang="de" sz="2400" b="1">
                <a:latin typeface="Times New Roman" panose="02020603050405020304" pitchFamily="18" charset="0"/>
                <a:cs typeface="Times New Roman" panose="02020603050405020304" pitchFamily="18" charset="0"/>
              </a:rPr>
              <a:t>Menschen auf dem Mond </a:t>
            </a:r>
          </a:p>
          <a:p>
            <a:pPr rtl="0"/>
            <a:r>
              <a:rPr lang="de" sz="2000">
                <a:latin typeface="Times New Roman" panose="02020603050405020304" pitchFamily="18" charset="0"/>
                <a:cs typeface="Times New Roman" panose="02020603050405020304" pitchFamily="18" charset="0"/>
              </a:rPr>
              <a:t>Astronauten landen auf Ebene, sammeln Gestein ein, errichten die Flagge </a:t>
            </a:r>
          </a:p>
          <a:p>
            <a:pPr rtl="0"/>
            <a:r>
              <a:rPr lang="de" sz="1000">
                <a:latin typeface="Times New Roman" panose="02020603050405020304" pitchFamily="18" charset="0"/>
                <a:cs typeface="Times New Roman" panose="02020603050405020304" pitchFamily="18" charset="0"/>
              </a:rPr>
              <a:t>Von John Noble Wilfordouston, Montag, 21. Juli</a:t>
            </a:r>
          </a:p>
          <a:p>
            <a:pPr rtl="0"/>
            <a:endParaRPr lang="en-US" sz="2000" b="1" dirty="0" smtClean="0">
              <a:latin typeface="Times New Roman" panose="02020603050405020304" pitchFamily="18" charset="0"/>
              <a:cs typeface="Times New Roman" panose="02020603050405020304" pitchFamily="18" charset="0"/>
            </a:endParaRPr>
          </a:p>
          <a:p>
            <a:pPr rtl="0"/>
            <a:r>
              <a:rPr lang="de" sz="2000" b="1">
                <a:latin typeface="Times New Roman" panose="02020603050405020304" pitchFamily="18" charset="0"/>
                <a:cs typeface="Times New Roman" panose="02020603050405020304" pitchFamily="18" charset="0"/>
              </a:rPr>
              <a:t>Zwei Amerikaner, Astronauten von Apollo 11, führen mit ihrem empfindlichen, vierbeinigen Mond-Modul gestern um 4:17:40 PM, östlicher Tageszeit eine sichere und saubere Landung auf dem Mond durch.</a:t>
            </a:r>
          </a:p>
          <a:p>
            <a:pPr rtl="0"/>
            <a:r>
              <a:rPr lang="de" sz="2000" b="1">
                <a:latin typeface="Times New Roman" panose="02020603050405020304" pitchFamily="18" charset="0"/>
                <a:cs typeface="Times New Roman" panose="02020603050405020304" pitchFamily="18" charset="0"/>
              </a:rPr>
              <a:t>Der 38 Jahre alte zivile Commander Neil A. Armstrong funkte dem Mission Control Room auf der Erde:</a:t>
            </a:r>
          </a:p>
          <a:p>
            <a:pPr rtl="0"/>
            <a:r>
              <a:rPr lang="de" sz="2000" b="1">
                <a:latin typeface="Times New Roman" panose="02020603050405020304" pitchFamily="18" charset="0"/>
                <a:cs typeface="Times New Roman" panose="02020603050405020304" pitchFamily="18" charset="0"/>
              </a:rPr>
              <a:t>„Houston, hier spricht Tranquility Base. Der Adler ist gelandet.“</a:t>
            </a:r>
            <a:endParaRPr lang="en-US" sz="2000" b="1" dirty="0">
              <a:latin typeface="Times New Roman" panose="02020603050405020304" pitchFamily="18" charset="0"/>
              <a:cs typeface="Times New Roman" panose="02020603050405020304" pitchFamily="18" charset="0"/>
            </a:endParaRPr>
          </a:p>
          <a:p>
            <a:pPr rtl="0"/>
            <a:endParaRPr lang="en-US" sz="2000" b="1" dirty="0" smtClean="0"/>
          </a:p>
          <a:p>
            <a:pPr rtl="0"/>
            <a:endParaRPr lang="en-US" sz="2000" b="1" dirty="0"/>
          </a:p>
        </p:txBody>
      </p:sp>
      <p:pic>
        <p:nvPicPr>
          <p:cNvPr id="5122" name="Picture 2" descr="Front Page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49943" y="260648"/>
            <a:ext cx="3852626" cy="5721314"/>
          </a:xfrm>
          <a:prstGeom prst="rect">
            <a:avLst/>
          </a:prstGeom>
          <a:noFill/>
          <a:extLst>
            <a:ext uri="{909E8E84-426E-40DD-AFC4-6F175D3DCCD1}">
              <a14:hiddenFill xmlns:a14="http://schemas.microsoft.com/office/drawing/2010/main">
                <a:solidFill>
                  <a:srgbClr val="FFFFFF"/>
                </a:solidFill>
              </a14:hiddenFill>
            </a:ext>
          </a:extLst>
        </p:spPr>
      </p:pic>
      <p:sp>
        <p:nvSpPr>
          <p:cNvPr id="10" name="Explosion 1 9"/>
          <p:cNvSpPr/>
          <p:nvPr/>
        </p:nvSpPr>
        <p:spPr>
          <a:xfrm>
            <a:off x="4682396" y="2585652"/>
            <a:ext cx="2621461" cy="19877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 dirty="0"/>
              <a:t>Beispiel: genaue Zahlen </a:t>
            </a:r>
            <a:endParaRPr lang="de-DE" dirty="0"/>
          </a:p>
        </p:txBody>
      </p:sp>
      <p:sp>
        <p:nvSpPr>
          <p:cNvPr id="11" name="Rechteck 10"/>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44</a:t>
            </a:fld>
            <a:endParaRPr lang="de-DE" dirty="0">
              <a:solidFill>
                <a:schemeClr val="bg1"/>
              </a:solidFill>
            </a:endParaRPr>
          </a:p>
        </p:txBody>
      </p:sp>
    </p:spTree>
    <p:extLst>
      <p:ext uri="{BB962C8B-B14F-4D97-AF65-F5344CB8AC3E}">
        <p14:creationId xmlns:p14="http://schemas.microsoft.com/office/powerpoint/2010/main" val="2781059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35467" y="616180"/>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5/5:</a:t>
            </a:r>
            <a:endParaRPr lang="de-DE" dirty="0">
              <a:solidFill>
                <a:schemeClr val="bg1"/>
              </a:solidFill>
            </a:endParaRPr>
          </a:p>
        </p:txBody>
      </p:sp>
      <p:sp>
        <p:nvSpPr>
          <p:cNvPr id="2" name="Rechteck 1"/>
          <p:cNvSpPr/>
          <p:nvPr/>
        </p:nvSpPr>
        <p:spPr>
          <a:xfrm>
            <a:off x="780880" y="229182"/>
            <a:ext cx="2759730" cy="369332"/>
          </a:xfrm>
          <a:prstGeom prst="rect">
            <a:avLst/>
          </a:prstGeom>
        </p:spPr>
        <p:txBody>
          <a:bodyPr wrap="none" rtlCol="0">
            <a:spAutoFit/>
          </a:bodyPr>
          <a:lstStyle/>
          <a:p>
            <a:pPr rtl="0"/>
            <a:r>
              <a:rPr lang="de" b="1" dirty="0">
                <a:solidFill>
                  <a:srgbClr val="0070C0"/>
                </a:solidFill>
              </a:rPr>
              <a:t>Grundlegende journalistische Grundsätze</a:t>
            </a:r>
          </a:p>
        </p:txBody>
      </p:sp>
      <p:sp>
        <p:nvSpPr>
          <p:cNvPr id="3" name="Rechteck 2"/>
          <p:cNvSpPr/>
          <p:nvPr/>
        </p:nvSpPr>
        <p:spPr>
          <a:xfrm>
            <a:off x="757811" y="1016290"/>
            <a:ext cx="7632848" cy="4862870"/>
          </a:xfrm>
          <a:prstGeom prst="rect">
            <a:avLst/>
          </a:prstGeom>
        </p:spPr>
        <p:txBody>
          <a:bodyPr wrap="square" rtlCol="0">
            <a:spAutoFit/>
          </a:bodyPr>
          <a:lstStyle/>
          <a:p>
            <a:pPr rtl="0">
              <a:spcAft>
                <a:spcPts val="1200"/>
              </a:spcAft>
            </a:pPr>
            <a:r>
              <a:rPr lang="de" b="1" dirty="0"/>
              <a:t>Schreiben einer guten Nachrichten-Story</a:t>
            </a:r>
            <a:r>
              <a:rPr lang="en-GB" b="1" dirty="0" smtClean="0"/>
              <a:t/>
            </a:r>
            <a:br>
              <a:rPr lang="en-GB" b="1" dirty="0" smtClean="0"/>
            </a:br>
            <a:endParaRPr lang="en-GB" dirty="0" smtClean="0"/>
          </a:p>
          <a:p>
            <a:pPr marL="285750" indent="-285750" rtl="0">
              <a:spcAft>
                <a:spcPts val="1200"/>
              </a:spcAft>
              <a:buFont typeface="Arial" panose="020B0604020202020204" pitchFamily="34" charset="0"/>
              <a:buChar char="•"/>
            </a:pPr>
            <a:r>
              <a:rPr lang="de" sz="2800" dirty="0"/>
              <a:t>Schwerpunkt auf die wichtigsten Angelegenheiten</a:t>
            </a:r>
          </a:p>
          <a:p>
            <a:pPr marL="285750" indent="-285750" rtl="0">
              <a:spcAft>
                <a:spcPts val="1200"/>
              </a:spcAft>
              <a:buFont typeface="Arial" panose="020B0604020202020204" pitchFamily="34" charset="0"/>
              <a:buChar char="•"/>
            </a:pPr>
            <a:r>
              <a:rPr lang="de" sz="2800" dirty="0"/>
              <a:t>Aktuelle Details</a:t>
            </a:r>
          </a:p>
          <a:p>
            <a:pPr marL="285750" indent="-285750" rtl="0">
              <a:spcAft>
                <a:spcPts val="1200"/>
              </a:spcAft>
              <a:buFont typeface="Arial" panose="020B0604020202020204" pitchFamily="34" charset="0"/>
              <a:buChar char="•"/>
            </a:pPr>
            <a:r>
              <a:rPr lang="de" sz="2800" dirty="0"/>
              <a:t>Aussagen (in Anführungszeichen) verwenden</a:t>
            </a:r>
          </a:p>
          <a:p>
            <a:pPr marL="285750" indent="-285750" rtl="0">
              <a:spcAft>
                <a:spcPts val="1200"/>
              </a:spcAft>
              <a:buFont typeface="Arial" panose="020B0604020202020204" pitchFamily="34" charset="0"/>
              <a:buChar char="•"/>
            </a:pPr>
            <a:r>
              <a:rPr lang="de" sz="2800" dirty="0"/>
              <a:t>Einschließlich wichtiger Aspekte / unterschiedlichen Ansichten</a:t>
            </a:r>
          </a:p>
          <a:p>
            <a:pPr marL="285750" indent="-285750" rtl="0">
              <a:spcAft>
                <a:spcPts val="1200"/>
              </a:spcAft>
              <a:buFont typeface="Arial" panose="020B0604020202020204" pitchFamily="34" charset="0"/>
              <a:buChar char="•"/>
            </a:pPr>
            <a:r>
              <a:rPr lang="de" sz="2800" dirty="0"/>
              <a:t>Falls möglich: Beschreiben Sie die Umstände, schaffen Sie ein „Bild im Kopf des Lesers“.</a:t>
            </a:r>
            <a:endParaRPr lang="en-GB" sz="2800" dirty="0"/>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45</a:t>
            </a:fld>
            <a:endParaRPr lang="de-DE" dirty="0">
              <a:solidFill>
                <a:schemeClr val="bg1"/>
              </a:solidFill>
            </a:endParaRPr>
          </a:p>
        </p:txBody>
      </p:sp>
    </p:spTree>
    <p:extLst>
      <p:ext uri="{BB962C8B-B14F-4D97-AF65-F5344CB8AC3E}">
        <p14:creationId xmlns:p14="http://schemas.microsoft.com/office/powerpoint/2010/main" val="4180077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0210" y="517359"/>
            <a:ext cx="7644252" cy="400110"/>
          </a:xfrm>
          <a:prstGeom prst="rect">
            <a:avLst/>
          </a:prstGeom>
          <a:solidFill>
            <a:schemeClr val="bg1"/>
          </a:solidFill>
        </p:spPr>
        <p:txBody>
          <a:bodyPr wrap="square" rtlCol="0">
            <a:spAutoFit/>
          </a:bodyPr>
          <a:lstStyle/>
          <a:p>
            <a:pPr rtl="0"/>
            <a:endParaRPr lang="en-GB"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a:t>
            </a:r>
            <a:endParaRPr lang="en-GB" dirty="0">
              <a:solidFill>
                <a:schemeClr val="bg1"/>
              </a:solidFill>
            </a:endParaRPr>
          </a:p>
        </p:txBody>
      </p:sp>
      <p:sp>
        <p:nvSpPr>
          <p:cNvPr id="10" name="Rechteck 9"/>
          <p:cNvSpPr/>
          <p:nvPr/>
        </p:nvSpPr>
        <p:spPr>
          <a:xfrm>
            <a:off x="6257611" y="6453336"/>
            <a:ext cx="92044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46</a:t>
            </a:fld>
            <a:endParaRPr lang="en-GB" dirty="0">
              <a:solidFill>
                <a:schemeClr val="bg1"/>
              </a:solidFill>
            </a:endParaRPr>
          </a:p>
        </p:txBody>
      </p:sp>
      <p:sp>
        <p:nvSpPr>
          <p:cNvPr id="11" name="Textplatzhalter 16"/>
          <p:cNvSpPr txBox="1">
            <a:spLocks/>
          </p:cNvSpPr>
          <p:nvPr/>
        </p:nvSpPr>
        <p:spPr>
          <a:xfrm>
            <a:off x="639374" y="985222"/>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a:buNone/>
            </a:pPr>
            <a:r>
              <a:rPr lang="de">
                <a:solidFill>
                  <a:schemeClr val="accent1"/>
                </a:solidFill>
              </a:rPr>
              <a:t>Online-Leser ...</a:t>
            </a:r>
            <a:endParaRPr lang="en-GB" dirty="0">
              <a:solidFill>
                <a:schemeClr val="accent1"/>
              </a:solidFill>
            </a:endParaRPr>
          </a:p>
        </p:txBody>
      </p:sp>
      <p:sp>
        <p:nvSpPr>
          <p:cNvPr id="12" name="Inhaltsplatzhalter 17"/>
          <p:cNvSpPr txBox="1">
            <a:spLocks/>
          </p:cNvSpPr>
          <p:nvPr/>
        </p:nvSpPr>
        <p:spPr>
          <a:xfrm>
            <a:off x="457200" y="2174875"/>
            <a:ext cx="4040188" cy="3951288"/>
          </a:xfrm>
          <a:prstGeom prst="rect">
            <a:avLst/>
          </a:prstGeom>
        </p:spPr>
        <p:txBody>
          <a:bodyPr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spcBef>
                <a:spcPts val="0"/>
              </a:spcBef>
              <a:spcAft>
                <a:spcPts val="1200"/>
              </a:spcAft>
            </a:pPr>
            <a:r>
              <a:rPr lang="de"/>
              <a:t>... überspringen und überfliegen Informationen </a:t>
            </a:r>
          </a:p>
          <a:p>
            <a:pPr rtl="0">
              <a:spcBef>
                <a:spcPts val="0"/>
              </a:spcBef>
              <a:spcAft>
                <a:spcPts val="1200"/>
              </a:spcAft>
            </a:pPr>
            <a:r>
              <a:rPr lang="de"/>
              <a:t>... springen von einer Überschrift zur nächsten</a:t>
            </a:r>
          </a:p>
          <a:p>
            <a:pPr rtl="0">
              <a:spcBef>
                <a:spcPts val="0"/>
              </a:spcBef>
              <a:spcAft>
                <a:spcPts val="1200"/>
              </a:spcAft>
            </a:pPr>
            <a:r>
              <a:rPr lang="de"/>
              <a:t>... verbringen wenig Zeit auf der Seite</a:t>
            </a:r>
          </a:p>
          <a:p>
            <a:pPr rtl="0">
              <a:spcBef>
                <a:spcPts val="0"/>
              </a:spcBef>
              <a:spcAft>
                <a:spcPts val="1200"/>
              </a:spcAft>
            </a:pPr>
            <a:r>
              <a:rPr lang="de"/>
              <a:t>... klicken lieber auf Links, statt einen Artikel zu Ende zu lesen</a:t>
            </a:r>
          </a:p>
          <a:p>
            <a:pPr rtl="0">
              <a:spcBef>
                <a:spcPts val="0"/>
              </a:spcBef>
              <a:spcAft>
                <a:spcPts val="1200"/>
              </a:spcAft>
            </a:pPr>
            <a:r>
              <a:rPr lang="de"/>
              <a:t>... mögen keine langen Texte - online zu lesen ist anstrengender als gedruckte Medien zu lesen</a:t>
            </a:r>
          </a:p>
          <a:p>
            <a:pPr rtl="0"/>
            <a:endParaRPr lang="en-GB" dirty="0"/>
          </a:p>
        </p:txBody>
      </p:sp>
      <p:sp>
        <p:nvSpPr>
          <p:cNvPr id="13" name="Textplatzhalter 18"/>
          <p:cNvSpPr txBox="1">
            <a:spLocks/>
          </p:cNvSpPr>
          <p:nvPr/>
        </p:nvSpPr>
        <p:spPr>
          <a:xfrm>
            <a:off x="4645025" y="1013364"/>
            <a:ext cx="4041775" cy="639762"/>
          </a:xfrm>
          <a:prstGeom prst="rect">
            <a:avLst/>
          </a:prstGeom>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rtl="0">
              <a:buNone/>
            </a:pPr>
            <a:r>
              <a:rPr lang="de">
                <a:solidFill>
                  <a:schemeClr val="accent1"/>
                </a:solidFill>
              </a:rPr>
              <a:t>Online-Autoren ... </a:t>
            </a:r>
            <a:endParaRPr lang="en-GB" dirty="0">
              <a:solidFill>
                <a:schemeClr val="accent1"/>
              </a:solidFill>
            </a:endParaRPr>
          </a:p>
        </p:txBody>
      </p:sp>
      <p:sp>
        <p:nvSpPr>
          <p:cNvPr id="14" name="Inhaltsplatzhalter 19"/>
          <p:cNvSpPr txBox="1">
            <a:spLocks/>
          </p:cNvSpPr>
          <p:nvPr/>
        </p:nvSpPr>
        <p:spPr>
          <a:xfrm>
            <a:off x="4645025" y="2174875"/>
            <a:ext cx="4041775" cy="3951288"/>
          </a:xfrm>
          <a:prstGeom prst="rect">
            <a:avLst/>
          </a:prstGeom>
        </p:spPr>
        <p:txBody>
          <a:bodyPr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0">
              <a:spcBef>
                <a:spcPts val="0"/>
              </a:spcBef>
              <a:spcAft>
                <a:spcPts val="1200"/>
              </a:spcAft>
            </a:pPr>
            <a:r>
              <a:rPr lang="de" sz="2200"/>
              <a:t>... sollten Überschriften, Strukturen, Teasern und Schlüsselbegriffen mehr Aufmerksamkeit schenken.</a:t>
            </a:r>
          </a:p>
          <a:p>
            <a:pPr rtl="0">
              <a:spcBef>
                <a:spcPts val="0"/>
              </a:spcBef>
              <a:spcAft>
                <a:spcPts val="1200"/>
              </a:spcAft>
            </a:pPr>
            <a:r>
              <a:rPr lang="de" sz="2200"/>
              <a:t>... sollten Unter-Überschriften verwenden</a:t>
            </a:r>
          </a:p>
          <a:p>
            <a:pPr rtl="0">
              <a:spcBef>
                <a:spcPts val="0"/>
              </a:spcBef>
              <a:spcAft>
                <a:spcPts val="1200"/>
              </a:spcAft>
            </a:pPr>
            <a:r>
              <a:rPr lang="de" sz="2200"/>
              <a:t>... sollten die wichtigsten Angelegenheiten zu Beginn schreiben</a:t>
            </a:r>
          </a:p>
          <a:p>
            <a:pPr rtl="0">
              <a:spcBef>
                <a:spcPts val="0"/>
              </a:spcBef>
              <a:spcAft>
                <a:spcPts val="1200"/>
              </a:spcAft>
            </a:pPr>
            <a:r>
              <a:rPr lang="de" sz="2200"/>
              <a:t>… sollten entscheiden, welche Links sie verwenden</a:t>
            </a:r>
          </a:p>
          <a:p>
            <a:pPr rtl="0">
              <a:spcBef>
                <a:spcPts val="0"/>
              </a:spcBef>
              <a:spcAft>
                <a:spcPts val="1200"/>
              </a:spcAft>
            </a:pPr>
            <a:r>
              <a:rPr lang="de" sz="2200"/>
              <a:t>... sollten kurze Sätze, aktive Sprache und Verben statt Substantiven verwenden und den Leser direkt ansprechen</a:t>
            </a:r>
            <a:endParaRPr lang="en-GB" sz="2200" dirty="0"/>
          </a:p>
        </p:txBody>
      </p:sp>
    </p:spTree>
    <p:extLst>
      <p:ext uri="{BB962C8B-B14F-4D97-AF65-F5344CB8AC3E}">
        <p14:creationId xmlns:p14="http://schemas.microsoft.com/office/powerpoint/2010/main" val="50828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4/6:</a:t>
            </a:r>
            <a:endParaRPr lang="de-DE" dirty="0">
              <a:solidFill>
                <a:schemeClr val="bg1"/>
              </a:solidFill>
            </a:endParaRPr>
          </a:p>
        </p:txBody>
      </p:sp>
      <p:sp>
        <p:nvSpPr>
          <p:cNvPr id="3" name="Rechteck 2"/>
          <p:cNvSpPr/>
          <p:nvPr/>
        </p:nvSpPr>
        <p:spPr>
          <a:xfrm>
            <a:off x="539552" y="1147614"/>
            <a:ext cx="8064896" cy="2708434"/>
          </a:xfrm>
          <a:prstGeom prst="rect">
            <a:avLst/>
          </a:prstGeom>
        </p:spPr>
        <p:txBody>
          <a:bodyPr wrap="square" rtlCol="0">
            <a:spAutoFit/>
          </a:bodyPr>
          <a:lstStyle/>
          <a:p>
            <a:pPr rtl="0"/>
            <a:r>
              <a:rPr lang="de" sz="1400" b="1"/>
              <a:t>Modul 6: </a:t>
            </a:r>
            <a:endParaRPr lang="en-US" sz="1400" b="1" dirty="0" smtClean="0"/>
          </a:p>
          <a:p>
            <a:pPr rtl="0"/>
            <a:endParaRPr lang="en-US" sz="2400" b="1" dirty="0"/>
          </a:p>
          <a:p>
            <a:pPr rtl="0"/>
            <a:r>
              <a:rPr lang="de" sz="4400" b="1"/>
              <a:t>Gute </a:t>
            </a:r>
          </a:p>
          <a:p>
            <a:pPr rtl="0"/>
            <a:r>
              <a:rPr lang="de" sz="4400" b="1"/>
              <a:t>PR-Texte </a:t>
            </a:r>
          </a:p>
          <a:p>
            <a:pPr rtl="0"/>
            <a:r>
              <a:rPr lang="de" sz="4400" b="1"/>
              <a:t>erstellen</a:t>
            </a:r>
            <a:endParaRPr lang="de-DE" sz="4400" dirty="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65632" y="1700808"/>
            <a:ext cx="4715936" cy="417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47</a:t>
            </a:fld>
            <a:endParaRPr lang="de-DE" dirty="0">
              <a:solidFill>
                <a:schemeClr val="bg1"/>
              </a:solidFill>
            </a:endParaRPr>
          </a:p>
        </p:txBody>
      </p:sp>
    </p:spTree>
    <p:extLst>
      <p:ext uri="{BB962C8B-B14F-4D97-AF65-F5344CB8AC3E}">
        <p14:creationId xmlns:p14="http://schemas.microsoft.com/office/powerpoint/2010/main" val="2819759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95002"/>
            <a:ext cx="7561900" cy="400110"/>
          </a:xfrm>
          <a:prstGeom prst="rect">
            <a:avLst/>
          </a:prstGeom>
          <a:solidFill>
            <a:schemeClr val="bg1"/>
          </a:solidFill>
        </p:spPr>
        <p:txBody>
          <a:bodyPr wrap="square" rtlCol="0">
            <a:spAutoFit/>
          </a:bodyPr>
          <a:lstStyle/>
          <a:p>
            <a:pPr rtl="0"/>
            <a:endParaRPr lang="en-US" sz="2000" b="1" dirty="0">
              <a:solidFill>
                <a:srgbClr val="0070C0"/>
              </a:solidFill>
            </a:endParaRPr>
          </a:p>
        </p:txBody>
      </p:sp>
      <p:sp>
        <p:nvSpPr>
          <p:cNvPr id="5" name="Rechteck 4"/>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6" name="Grafik 5"/>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7"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8" name="Textfeld 7"/>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4/6:</a:t>
            </a:r>
            <a:endParaRPr lang="de-DE" dirty="0">
              <a:solidFill>
                <a:schemeClr val="bg1"/>
              </a:solidFill>
            </a:endParaRPr>
          </a:p>
        </p:txBody>
      </p:sp>
      <p:sp>
        <p:nvSpPr>
          <p:cNvPr id="2" name="Rechteck 1"/>
          <p:cNvSpPr/>
          <p:nvPr/>
        </p:nvSpPr>
        <p:spPr>
          <a:xfrm>
            <a:off x="773675" y="192936"/>
            <a:ext cx="2268057" cy="369332"/>
          </a:xfrm>
          <a:prstGeom prst="rect">
            <a:avLst/>
          </a:prstGeom>
        </p:spPr>
        <p:txBody>
          <a:bodyPr wrap="none" rtlCol="0">
            <a:spAutoFit/>
          </a:bodyPr>
          <a:lstStyle/>
          <a:p>
            <a:pPr rtl="0"/>
            <a:r>
              <a:rPr lang="de" b="1" dirty="0">
                <a:solidFill>
                  <a:srgbClr val="0070C0"/>
                </a:solidFill>
              </a:rPr>
              <a:t>Gute PR-Texte erstellen</a:t>
            </a:r>
            <a:endParaRPr lang="en-US" b="1" dirty="0">
              <a:solidFill>
                <a:srgbClr val="0070C0"/>
              </a:solidFill>
            </a:endParaRPr>
          </a:p>
        </p:txBody>
      </p:sp>
      <p:sp>
        <p:nvSpPr>
          <p:cNvPr id="3" name="Rechteck 2"/>
          <p:cNvSpPr/>
          <p:nvPr/>
        </p:nvSpPr>
        <p:spPr>
          <a:xfrm>
            <a:off x="395536" y="564495"/>
            <a:ext cx="8352928" cy="5539978"/>
          </a:xfrm>
          <a:prstGeom prst="rect">
            <a:avLst/>
          </a:prstGeom>
        </p:spPr>
        <p:txBody>
          <a:bodyPr wrap="square" rtlCol="0">
            <a:spAutoFit/>
          </a:bodyPr>
          <a:lstStyle/>
          <a:p>
            <a:pPr rtl="0"/>
            <a:r>
              <a:rPr lang="de" sz="2400" b="1" dirty="0"/>
              <a:t>Kreative Techniken</a:t>
            </a:r>
            <a:endParaRPr lang="de-DE" sz="2400" dirty="0"/>
          </a:p>
          <a:p>
            <a:pPr rtl="0"/>
            <a:r>
              <a:rPr lang="en-GB" sz="2400" b="1" dirty="0" smtClean="0"/>
              <a:t/>
            </a:r>
            <a:br>
              <a:rPr lang="en-GB" sz="2400" b="1" dirty="0" smtClean="0"/>
            </a:br>
            <a:r>
              <a:rPr lang="de" sz="2400" dirty="0"/>
              <a:t>Kreativität und Humor machen Texte unterhaltsamer und kurzweiliger und schaffen eine emotionale Verbindung zum Leser.</a:t>
            </a:r>
            <a:endParaRPr lang="de-DE" sz="2400" dirty="0"/>
          </a:p>
          <a:p>
            <a:pPr rtl="0"/>
            <a:r>
              <a:rPr lang="de" sz="2400" dirty="0"/>
              <a:t> </a:t>
            </a:r>
            <a:endParaRPr lang="de-DE" sz="2400" dirty="0"/>
          </a:p>
          <a:p>
            <a:pPr marL="342900" indent="-342900" rtl="0">
              <a:buFont typeface="Arial" panose="020B0604020202020204" pitchFamily="34" charset="0"/>
              <a:buChar char="•"/>
            </a:pPr>
            <a:r>
              <a:rPr lang="de" sz="2400" dirty="0"/>
              <a:t>Techniken, mit denen man Stories findet, </a:t>
            </a:r>
            <a:r>
              <a:rPr lang="de" sz="2400" dirty="0">
                <a:solidFill>
                  <a:srgbClr val="FF0000"/>
                </a:solidFill>
              </a:rPr>
              <a:t>mit denen sich ein Thema aufgreifen lässt</a:t>
            </a:r>
            <a:r>
              <a:rPr lang="de" sz="2400" dirty="0"/>
              <a:t>: Brainstorming, Brainwriting, Brainwalking; Mindmaps; ABC-Methode; Bilder im Kopf generieren; spontane Zeichnungen; Bilderkarten;</a:t>
            </a:r>
            <a:r>
              <a:rPr lang="en-GB" sz="2400" dirty="0" smtClean="0"/>
              <a:t/>
            </a:r>
            <a:br>
              <a:rPr lang="en-GB" sz="2400" dirty="0" smtClean="0"/>
            </a:br>
            <a:r>
              <a:rPr lang="de" sz="2400" dirty="0"/>
              <a:t>  </a:t>
            </a:r>
            <a:endParaRPr lang="de-DE" sz="2400" dirty="0"/>
          </a:p>
          <a:p>
            <a:pPr marL="342900" indent="-342900" rtl="0">
              <a:buFont typeface="Arial" panose="020B0604020202020204" pitchFamily="34" charset="0"/>
              <a:buChar char="•"/>
            </a:pPr>
            <a:r>
              <a:rPr lang="de" sz="2400" dirty="0"/>
              <a:t>Techniken, mit denen man </a:t>
            </a:r>
            <a:r>
              <a:rPr lang="de" sz="2400" dirty="0">
                <a:solidFill>
                  <a:srgbClr val="FF0000"/>
                </a:solidFill>
              </a:rPr>
              <a:t>humorvolle Titel und hervorragende Wortspiele findet</a:t>
            </a:r>
            <a:r>
              <a:rPr lang="de" sz="2400" dirty="0"/>
              <a:t>: Überraschungen und Widersprüche verwenden, Rückrufe, bei Poetry Slams mitmachen, die Position der Gegenseite einnehmen (Satire) ...</a:t>
            </a:r>
            <a:endParaRPr lang="de-DE" sz="2400" dirty="0"/>
          </a:p>
          <a:p>
            <a:pPr rtl="0"/>
            <a:endParaRPr lang="de-DE" dirty="0"/>
          </a:p>
        </p:txBody>
      </p:sp>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48</a:t>
            </a:fld>
            <a:endParaRPr lang="de-DE" dirty="0">
              <a:solidFill>
                <a:schemeClr val="bg1"/>
              </a:solidFill>
            </a:endParaRPr>
          </a:p>
        </p:txBody>
      </p:sp>
    </p:spTree>
    <p:extLst>
      <p:ext uri="{BB962C8B-B14F-4D97-AF65-F5344CB8AC3E}">
        <p14:creationId xmlns:p14="http://schemas.microsoft.com/office/powerpoint/2010/main" val="3699989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lstStyle/>
          <a:p>
            <a:pPr rtl="0"/>
            <a:r>
              <a:rPr lang="de"/>
              <a:t>Das Problem der Auswahl:</a:t>
            </a:r>
            <a:endParaRPr lang="de-AT" dirty="0"/>
          </a:p>
        </p:txBody>
      </p:sp>
      <p:sp>
        <p:nvSpPr>
          <p:cNvPr id="6" name="Inhaltsplatzhalter 5"/>
          <p:cNvSpPr>
            <a:spLocks noGrp="1"/>
          </p:cNvSpPr>
          <p:nvPr>
            <p:ph sz="half" idx="2"/>
          </p:nvPr>
        </p:nvSpPr>
        <p:spPr>
          <a:xfrm>
            <a:off x="457200" y="2636912"/>
            <a:ext cx="2314600" cy="3414365"/>
          </a:xfrm>
          <a:ln>
            <a:solidFill>
              <a:schemeClr val="accent1"/>
            </a:solidFill>
          </a:ln>
        </p:spPr>
        <p:txBody>
          <a:bodyPr rtlCol="0"/>
          <a:lstStyle/>
          <a:p>
            <a:pPr rtl="0"/>
            <a:r>
              <a:rPr lang="de"/>
              <a:t>…..</a:t>
            </a:r>
            <a:endParaRPr lang="de-AT" dirty="0"/>
          </a:p>
        </p:txBody>
      </p:sp>
      <p:sp>
        <p:nvSpPr>
          <p:cNvPr id="10" name="Textplatzhalter 4"/>
          <p:cNvSpPr>
            <a:spLocks noGrp="1"/>
          </p:cNvSpPr>
          <p:nvPr>
            <p:ph type="body" idx="1"/>
          </p:nvPr>
        </p:nvSpPr>
        <p:spPr>
          <a:xfrm>
            <a:off x="6372225" y="1613871"/>
            <a:ext cx="2314575" cy="598487"/>
          </a:xfrm>
          <a:solidFill>
            <a:schemeClr val="accent1"/>
          </a:solidFill>
        </p:spPr>
        <p:txBody>
          <a:bodyPr rtlCol="0" anchor="ctr">
            <a:noAutofit/>
          </a:bodyPr>
          <a:lstStyle/>
          <a:p>
            <a:pPr algn="ctr" rtl="0"/>
            <a:r>
              <a:rPr lang="de" sz="1700">
                <a:solidFill>
                  <a:schemeClr val="bg1"/>
                </a:solidFill>
              </a:rPr>
              <a:t>nicht interessant / kann weggelassen werden</a:t>
            </a:r>
          </a:p>
        </p:txBody>
      </p:sp>
      <p:sp>
        <p:nvSpPr>
          <p:cNvPr id="11" name="Textplatzhalter 4"/>
          <p:cNvSpPr>
            <a:spLocks noGrp="1"/>
          </p:cNvSpPr>
          <p:nvPr>
            <p:ph type="body" idx="1"/>
          </p:nvPr>
        </p:nvSpPr>
        <p:spPr>
          <a:xfrm>
            <a:off x="3389004" y="1613380"/>
            <a:ext cx="2314575" cy="598487"/>
          </a:xfrm>
          <a:solidFill>
            <a:schemeClr val="accent1"/>
          </a:solidFill>
        </p:spPr>
        <p:txBody>
          <a:bodyPr rtlCol="0" anchor="ctr">
            <a:normAutofit/>
          </a:bodyPr>
          <a:lstStyle/>
          <a:p>
            <a:pPr algn="ctr" rtl="0"/>
            <a:r>
              <a:rPr lang="de" sz="1700">
                <a:solidFill>
                  <a:schemeClr val="bg1"/>
                </a:solidFill>
              </a:rPr>
              <a:t>Wichtig</a:t>
            </a:r>
            <a:r>
              <a:rPr lang="de" sz="1700"/>
              <a:t> </a:t>
            </a:r>
            <a:r>
              <a:rPr lang="de" sz="1700">
                <a:solidFill>
                  <a:schemeClr val="bg1"/>
                </a:solidFill>
              </a:rPr>
              <a:t>und relevant</a:t>
            </a:r>
          </a:p>
        </p:txBody>
      </p:sp>
      <p:sp>
        <p:nvSpPr>
          <p:cNvPr id="12" name="Textplatzhalter 4"/>
          <p:cNvSpPr>
            <a:spLocks noGrp="1"/>
          </p:cNvSpPr>
          <p:nvPr>
            <p:ph type="body" idx="1"/>
          </p:nvPr>
        </p:nvSpPr>
        <p:spPr>
          <a:xfrm>
            <a:off x="462888" y="1613871"/>
            <a:ext cx="2314575" cy="598487"/>
          </a:xfrm>
          <a:solidFill>
            <a:schemeClr val="accent1"/>
          </a:solidFill>
          <a:ln>
            <a:solidFill>
              <a:schemeClr val="accent1"/>
            </a:solidFill>
          </a:ln>
        </p:spPr>
        <p:txBody>
          <a:bodyPr rtlCol="0" anchor="ctr">
            <a:normAutofit fontScale="85000" lnSpcReduction="20000"/>
          </a:bodyPr>
          <a:lstStyle/>
          <a:p>
            <a:pPr algn="ctr" rtl="0"/>
            <a:r>
              <a:rPr lang="de">
                <a:solidFill>
                  <a:schemeClr val="bg1"/>
                </a:solidFill>
              </a:rPr>
              <a:t>sehr wichtig / interessant</a:t>
            </a:r>
            <a:endParaRPr lang="de-AT" dirty="0">
              <a:solidFill>
                <a:schemeClr val="bg1"/>
              </a:solidFill>
            </a:endParaRPr>
          </a:p>
        </p:txBody>
      </p:sp>
      <p:sp>
        <p:nvSpPr>
          <p:cNvPr id="14" name="Inhaltsplatzhalter 5"/>
          <p:cNvSpPr>
            <a:spLocks noGrp="1"/>
          </p:cNvSpPr>
          <p:nvPr>
            <p:ph sz="half" idx="2"/>
          </p:nvPr>
        </p:nvSpPr>
        <p:spPr>
          <a:xfrm>
            <a:off x="6299094" y="2648344"/>
            <a:ext cx="2314600" cy="3414365"/>
          </a:xfrm>
          <a:ln>
            <a:solidFill>
              <a:schemeClr val="accent1"/>
            </a:solidFill>
          </a:ln>
        </p:spPr>
        <p:txBody>
          <a:bodyPr rtlCol="0"/>
          <a:lstStyle/>
          <a:p>
            <a:pPr rtl="0"/>
            <a:r>
              <a:rPr lang="de"/>
              <a:t>…</a:t>
            </a:r>
            <a:endParaRPr lang="de-AT" dirty="0"/>
          </a:p>
        </p:txBody>
      </p:sp>
      <p:sp>
        <p:nvSpPr>
          <p:cNvPr id="15" name="Inhaltsplatzhalter 5"/>
          <p:cNvSpPr>
            <a:spLocks noGrp="1"/>
          </p:cNvSpPr>
          <p:nvPr>
            <p:ph sz="half" idx="2"/>
          </p:nvPr>
        </p:nvSpPr>
        <p:spPr>
          <a:xfrm>
            <a:off x="3365547" y="2648343"/>
            <a:ext cx="2314600" cy="3414365"/>
          </a:xfrm>
          <a:ln>
            <a:solidFill>
              <a:schemeClr val="accent1"/>
            </a:solidFill>
          </a:ln>
        </p:spPr>
        <p:txBody>
          <a:bodyPr rtlCol="0"/>
          <a:lstStyle/>
          <a:p>
            <a:pPr rtl="0"/>
            <a:r>
              <a:rPr lang="de"/>
              <a:t>…</a:t>
            </a:r>
            <a:endParaRPr lang="de-AT" dirty="0"/>
          </a:p>
        </p:txBody>
      </p:sp>
    </p:spTree>
    <p:extLst>
      <p:ext uri="{BB962C8B-B14F-4D97-AF65-F5344CB8AC3E}">
        <p14:creationId xmlns:p14="http://schemas.microsoft.com/office/powerpoint/2010/main" val="2946487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0632" y="2852936"/>
            <a:ext cx="7920880" cy="2554545"/>
          </a:xfrm>
          <a:prstGeom prst="rect">
            <a:avLst/>
          </a:prstGeom>
        </p:spPr>
        <p:txBody>
          <a:bodyPr wrap="square" rtlCol="0">
            <a:spAutoFit/>
          </a:bodyPr>
          <a:lstStyle/>
          <a:p>
            <a:pPr rtl="0"/>
            <a:r>
              <a:rPr lang="de" sz="6600" b="1"/>
              <a:t>Journalistischer </a:t>
            </a:r>
          </a:p>
          <a:p>
            <a:pPr rtl="0"/>
            <a:r>
              <a:rPr lang="de" sz="6600" b="1">
                <a:solidFill>
                  <a:srgbClr val="0070C0"/>
                </a:solidFill>
              </a:rPr>
              <a:t>Nachrichtenwert</a:t>
            </a:r>
          </a:p>
          <a:p>
            <a:pPr rtl="0"/>
            <a:endParaRPr lang="en-GB" sz="2800"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854147" y="664139"/>
            <a:ext cx="36103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5" name="Grafik 4"/>
          <p:cNvPicPr/>
          <p:nvPr/>
        </p:nvPicPr>
        <p:blipFill>
          <a:blip r:embed="rId3"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4"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1</a:t>
            </a:r>
            <a:endParaRPr lang="de-DE" dirty="0">
              <a:solidFill>
                <a:schemeClr val="bg1"/>
              </a:solidFill>
            </a:endParaRPr>
          </a:p>
        </p:txBody>
      </p:sp>
      <p:sp>
        <p:nvSpPr>
          <p:cNvPr id="8" name="Rechteck 7"/>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6</a:t>
            </a:fld>
            <a:endParaRPr lang="de-DE" dirty="0">
              <a:solidFill>
                <a:schemeClr val="bg1"/>
              </a:solidFill>
            </a:endParaRPr>
          </a:p>
        </p:txBody>
      </p:sp>
    </p:spTree>
    <p:extLst>
      <p:ext uri="{BB962C8B-B14F-4D97-AF65-F5344CB8AC3E}">
        <p14:creationId xmlns:p14="http://schemas.microsoft.com/office/powerpoint/2010/main" val="6419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596368"/>
            <a:ext cx="6408712" cy="4893647"/>
          </a:xfrm>
          <a:prstGeom prst="rect">
            <a:avLst/>
          </a:prstGeom>
        </p:spPr>
        <p:txBody>
          <a:bodyPr wrap="square" rtlCol="0">
            <a:spAutoFit/>
          </a:bodyPr>
          <a:lstStyle/>
          <a:p>
            <a:pPr rtl="0"/>
            <a:r>
              <a:rPr lang="de" sz="3200" b="1">
                <a:solidFill>
                  <a:srgbClr val="0070C0"/>
                </a:solidFill>
              </a:rPr>
              <a:t>Nachrichtenwert:</a:t>
            </a:r>
          </a:p>
          <a:p>
            <a:pPr rtl="0"/>
            <a:endParaRPr lang="en-GB" sz="2800" b="1" dirty="0"/>
          </a:p>
          <a:p>
            <a:pPr marL="285750" indent="-285750" rtl="0">
              <a:buFont typeface="Arial" panose="020B0604020202020204" pitchFamily="34" charset="0"/>
              <a:buChar char="•"/>
            </a:pPr>
            <a:r>
              <a:rPr lang="de" sz="2800"/>
              <a:t>Ereignis</a:t>
            </a:r>
          </a:p>
          <a:p>
            <a:pPr marL="285750" indent="-285750" rtl="0">
              <a:buFont typeface="Arial" panose="020B0604020202020204" pitchFamily="34" charset="0"/>
              <a:buChar char="•"/>
            </a:pPr>
            <a:r>
              <a:rPr lang="de" sz="2800"/>
              <a:t>neu </a:t>
            </a:r>
          </a:p>
          <a:p>
            <a:pPr marL="285750" indent="-285750" rtl="0">
              <a:buFont typeface="Arial" panose="020B0604020202020204" pitchFamily="34" charset="0"/>
              <a:buChar char="•"/>
            </a:pPr>
            <a:r>
              <a:rPr lang="de" sz="2800"/>
              <a:t>aktuell </a:t>
            </a:r>
          </a:p>
          <a:p>
            <a:pPr marL="285750" indent="-285750" rtl="0">
              <a:buFont typeface="Arial" panose="020B0604020202020204" pitchFamily="34" charset="0"/>
              <a:buChar char="•"/>
            </a:pPr>
            <a:r>
              <a:rPr lang="de" sz="2800"/>
              <a:t>Prominenter </a:t>
            </a:r>
            <a:endParaRPr lang="en-GB" sz="2800" dirty="0" smtClean="0"/>
          </a:p>
          <a:p>
            <a:pPr marL="285750" indent="-285750" rtl="0">
              <a:buFont typeface="Arial" panose="020B0604020202020204" pitchFamily="34" charset="0"/>
              <a:buChar char="•"/>
            </a:pPr>
            <a:r>
              <a:rPr lang="de" sz="2800"/>
              <a:t>Unglück, Unfall</a:t>
            </a:r>
          </a:p>
          <a:p>
            <a:pPr marL="285750" indent="-285750" rtl="0">
              <a:buFont typeface="Arial" panose="020B0604020202020204" pitchFamily="34" charset="0"/>
              <a:buChar char="•"/>
            </a:pPr>
            <a:r>
              <a:rPr lang="de" sz="2800"/>
              <a:t>Relevanz </a:t>
            </a:r>
          </a:p>
          <a:p>
            <a:pPr marL="285750" indent="-285750" rtl="0">
              <a:buFont typeface="Arial" panose="020B0604020202020204" pitchFamily="34" charset="0"/>
              <a:buChar char="•"/>
            </a:pPr>
            <a:r>
              <a:rPr lang="de" sz="2800"/>
              <a:t>lokales Ereignis / Nähe</a:t>
            </a:r>
            <a:endParaRPr lang="en-GB" sz="2800" dirty="0" smtClean="0"/>
          </a:p>
          <a:p>
            <a:pPr marL="285750" indent="-285750" rtl="0">
              <a:buFont typeface="Arial" panose="020B0604020202020204" pitchFamily="34" charset="0"/>
              <a:buChar char="•"/>
            </a:pPr>
            <a:r>
              <a:rPr lang="de" sz="2800"/>
              <a:t>negativ / positiv </a:t>
            </a:r>
            <a:endParaRPr lang="en-GB" sz="2800" dirty="0" smtClean="0"/>
          </a:p>
          <a:p>
            <a:pPr marL="285750" indent="-285750" rtl="0">
              <a:buFont typeface="Arial" panose="020B0604020202020204" pitchFamily="34" charset="0"/>
              <a:buChar char="•"/>
            </a:pPr>
            <a:r>
              <a:rPr lang="de" sz="2800"/>
              <a:t>unerwartet, interessantes Ereignis</a:t>
            </a:r>
            <a:endParaRPr lang="de-DE" sz="2800"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5" name="Grafik 4"/>
          <p:cNvPicPr/>
          <p:nvPr/>
        </p:nvPicPr>
        <p:blipFill>
          <a:blip r:embed="rId2"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3"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 1</a:t>
            </a:r>
            <a:endParaRPr lang="de-DE" dirty="0">
              <a:solidFill>
                <a:schemeClr val="bg1"/>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4088" y="1052736"/>
            <a:ext cx="3210530" cy="410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7</a:t>
            </a:fld>
            <a:endParaRPr lang="de-DE" dirty="0">
              <a:solidFill>
                <a:schemeClr val="bg1"/>
              </a:solidFill>
            </a:endParaRPr>
          </a:p>
        </p:txBody>
      </p:sp>
    </p:spTree>
    <p:extLst>
      <p:ext uri="{BB962C8B-B14F-4D97-AF65-F5344CB8AC3E}">
        <p14:creationId xmlns:p14="http://schemas.microsoft.com/office/powerpoint/2010/main" val="13436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596368"/>
            <a:ext cx="6408712" cy="1446550"/>
          </a:xfrm>
          <a:prstGeom prst="rect">
            <a:avLst/>
          </a:prstGeom>
        </p:spPr>
        <p:txBody>
          <a:bodyPr wrap="square" rtlCol="0">
            <a:spAutoFit/>
          </a:bodyPr>
          <a:lstStyle/>
          <a:p>
            <a:pPr rtl="0"/>
            <a:r>
              <a:rPr lang="de" sz="3200" b="1">
                <a:solidFill>
                  <a:srgbClr val="0070C0"/>
                </a:solidFill>
              </a:rPr>
              <a:t>Nachrichtenwert </a:t>
            </a:r>
          </a:p>
          <a:p>
            <a:pPr rtl="0"/>
            <a:endParaRPr lang="en-GB" sz="2800" b="1" dirty="0" smtClean="0"/>
          </a:p>
          <a:p>
            <a:pPr rtl="0"/>
            <a:r>
              <a:rPr lang="de" sz="2800"/>
              <a:t>Beispiele:</a:t>
            </a:r>
            <a:endParaRPr lang="en-GB" sz="2800"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5" name="Grafik 4"/>
          <p:cNvPicPr/>
          <p:nvPr/>
        </p:nvPicPr>
        <p:blipFill>
          <a:blip r:embed="rId2"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3"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Module 1 - 2</a:t>
            </a:r>
            <a:endParaRPr lang="en-GB" dirty="0">
              <a:solidFill>
                <a:schemeClr val="bg1"/>
              </a:solidFill>
            </a:endParaRPr>
          </a:p>
        </p:txBody>
      </p:sp>
      <p:pic>
        <p:nvPicPr>
          <p:cNvPr id="9" name="Picture 2" descr="http://static2.mdhl.de/storage/scl/mdhl/artikelbilder/lokales/rn/bolo/bochum/4692634_m3w624h416q75v4181_0521bo.frontalzusammenstoss.jpg?version=140067569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2451" y="2276872"/>
            <a:ext cx="3732701" cy="24884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aturkatastrophe, Tsunami, Aceh, Beben, Sri Lanka, Bundesamt für Bevölkerungsschutz und Katastrophenhilfe, Millionen, Afrika, Nothilfe, Bundesregierung, Küste, Spende, Wiederaufba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4289" y="2298576"/>
            <a:ext cx="3363934" cy="2520280"/>
          </a:xfrm>
          <a:prstGeom prst="rect">
            <a:avLst/>
          </a:prstGeom>
          <a:noFill/>
          <a:extLst>
            <a:ext uri="{909E8E84-426E-40DD-AFC4-6F175D3DCCD1}">
              <a14:hiddenFill xmlns:a14="http://schemas.microsoft.com/office/drawing/2010/main">
                <a:solidFill>
                  <a:srgbClr val="FFFFFF"/>
                </a:solidFill>
              </a14:hiddenFill>
            </a:ext>
          </a:extLst>
        </p:spPr>
      </p:pic>
      <p:sp>
        <p:nvSpPr>
          <p:cNvPr id="3" name="Wolke 2"/>
          <p:cNvSpPr/>
          <p:nvPr/>
        </p:nvSpPr>
        <p:spPr>
          <a:xfrm>
            <a:off x="3213650" y="4149080"/>
            <a:ext cx="4072620" cy="1944216"/>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Textfeld 10"/>
          <p:cNvSpPr txBox="1"/>
          <p:nvPr/>
        </p:nvSpPr>
        <p:spPr>
          <a:xfrm>
            <a:off x="3851920" y="4557969"/>
            <a:ext cx="3312368" cy="923330"/>
          </a:xfrm>
          <a:prstGeom prst="rect">
            <a:avLst/>
          </a:prstGeom>
          <a:noFill/>
        </p:spPr>
        <p:txBody>
          <a:bodyPr wrap="square" rtlCol="0">
            <a:spAutoFit/>
          </a:bodyPr>
          <a:lstStyle/>
          <a:p>
            <a:pPr rtl="0"/>
            <a:r>
              <a:rPr lang="de"/>
              <a:t>Nähe: Unglücke in weit entfernten Regionen erfordern mehr Opfer als </a:t>
            </a:r>
          </a:p>
          <a:p>
            <a:pPr rtl="0"/>
            <a:r>
              <a:rPr lang="de"/>
              <a:t>lokale Unfälle ...</a:t>
            </a:r>
          </a:p>
        </p:txBody>
      </p:sp>
      <p:sp>
        <p:nvSpPr>
          <p:cNvPr id="12" name="Rechteck 11"/>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en-GB" smtClean="0">
                <a:solidFill>
                  <a:schemeClr val="bg1"/>
                </a:solidFill>
              </a:rPr>
              <a:pPr/>
              <a:t>8</a:t>
            </a:fld>
            <a:endParaRPr lang="en-GB" dirty="0">
              <a:solidFill>
                <a:schemeClr val="bg1"/>
              </a:solidFill>
            </a:endParaRPr>
          </a:p>
        </p:txBody>
      </p:sp>
    </p:spTree>
    <p:extLst>
      <p:ext uri="{BB962C8B-B14F-4D97-AF65-F5344CB8AC3E}">
        <p14:creationId xmlns:p14="http://schemas.microsoft.com/office/powerpoint/2010/main" val="3105140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596368"/>
            <a:ext cx="6408712" cy="1446550"/>
          </a:xfrm>
          <a:prstGeom prst="rect">
            <a:avLst/>
          </a:prstGeom>
        </p:spPr>
        <p:txBody>
          <a:bodyPr wrap="square" rtlCol="0">
            <a:spAutoFit/>
          </a:bodyPr>
          <a:lstStyle/>
          <a:p>
            <a:pPr rtl="0"/>
            <a:r>
              <a:rPr lang="de" sz="3200" b="1">
                <a:solidFill>
                  <a:srgbClr val="0070C0"/>
                </a:solidFill>
              </a:rPr>
              <a:t>Nachrichtenwert </a:t>
            </a:r>
          </a:p>
          <a:p>
            <a:pPr rtl="0"/>
            <a:endParaRPr lang="en-GB" sz="2800" b="1" dirty="0"/>
          </a:p>
          <a:p>
            <a:pPr rtl="0"/>
            <a:r>
              <a:rPr lang="de" sz="2800"/>
              <a:t>Beispiele:</a:t>
            </a:r>
            <a:endParaRPr lang="de-DE" sz="2800" dirty="0"/>
          </a:p>
        </p:txBody>
      </p:sp>
      <p:sp>
        <p:nvSpPr>
          <p:cNvPr id="4" name="Rechteck 3"/>
          <p:cNvSpPr/>
          <p:nvPr/>
        </p:nvSpPr>
        <p:spPr>
          <a:xfrm>
            <a:off x="2258952" y="6453336"/>
            <a:ext cx="4833328" cy="4046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5" name="Grafik 4"/>
          <p:cNvPicPr/>
          <p:nvPr/>
        </p:nvPicPr>
        <p:blipFill>
          <a:blip r:embed="rId2" cstate="screen">
            <a:extLst>
              <a:ext uri="{28A0092B-C50C-407E-A947-70E740481C1C}">
                <a14:useLocalDpi xmlns:a14="http://schemas.microsoft.com/office/drawing/2010/main"/>
              </a:ext>
            </a:extLst>
          </a:blip>
          <a:stretch>
            <a:fillRect/>
          </a:stretch>
        </p:blipFill>
        <p:spPr>
          <a:xfrm>
            <a:off x="35496" y="6372142"/>
            <a:ext cx="1872208" cy="485858"/>
          </a:xfrm>
          <a:prstGeom prst="rect">
            <a:avLst/>
          </a:prstGeom>
        </p:spPr>
      </p:pic>
      <p:pic>
        <p:nvPicPr>
          <p:cNvPr id="6" name="Bildobjekt 1"/>
          <p:cNvPicPr/>
          <p:nvPr/>
        </p:nvPicPr>
        <p:blipFill>
          <a:blip r:embed="rId3" cstate="screen">
            <a:extLst>
              <a:ext uri="{28A0092B-C50C-407E-A947-70E740481C1C}">
                <a14:useLocalDpi xmlns:a14="http://schemas.microsoft.com/office/drawing/2010/main"/>
              </a:ext>
            </a:extLst>
          </a:blip>
          <a:stretch>
            <a:fillRect/>
          </a:stretch>
        </p:blipFill>
        <p:spPr>
          <a:xfrm>
            <a:off x="7272578" y="6453336"/>
            <a:ext cx="1889124" cy="404664"/>
          </a:xfrm>
          <a:prstGeom prst="rect">
            <a:avLst/>
          </a:prstGeom>
        </p:spPr>
      </p:pic>
      <p:sp>
        <p:nvSpPr>
          <p:cNvPr id="7" name="Textfeld 6"/>
          <p:cNvSpPr txBox="1"/>
          <p:nvPr/>
        </p:nvSpPr>
        <p:spPr>
          <a:xfrm>
            <a:off x="2374640" y="6471002"/>
            <a:ext cx="4501616" cy="369332"/>
          </a:xfrm>
          <a:prstGeom prst="rect">
            <a:avLst/>
          </a:prstGeom>
          <a:noFill/>
        </p:spPr>
        <p:txBody>
          <a:bodyPr wrap="square" rtlCol="0">
            <a:spAutoFit/>
          </a:bodyPr>
          <a:lstStyle/>
          <a:p>
            <a:pPr rtl="0"/>
            <a:r>
              <a:rPr lang="de">
                <a:solidFill>
                  <a:schemeClr val="bg1"/>
                </a:solidFill>
              </a:rPr>
              <a:t>Module 1 - 3</a:t>
            </a:r>
            <a:endParaRPr lang="de-DE" dirty="0">
              <a:solidFill>
                <a:schemeClr val="bg1"/>
              </a:solidFill>
            </a:endParaRPr>
          </a:p>
        </p:txBody>
      </p:sp>
      <p:pic>
        <p:nvPicPr>
          <p:cNvPr id="2050" name="Picture 2" descr="http://www.gannett-cdn.com/-mm-/6422fd1f5ecb18d5cfe67bb1a7f3de827760da03/c=354-0-2652-1728&amp;r=x404&amp;c=534x401/local/-/media/USATODAY/USATODAY/2014/06/02/1401741679000-A04-HURRICANE-WILMA-1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152" y="1957950"/>
            <a:ext cx="4077154" cy="30616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c/c8/Desert-skelleton-red-sea.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98962" y="1967523"/>
            <a:ext cx="4187744" cy="3052111"/>
          </a:xfrm>
          <a:prstGeom prst="rect">
            <a:avLst/>
          </a:prstGeom>
          <a:noFill/>
          <a:extLst>
            <a:ext uri="{909E8E84-426E-40DD-AFC4-6F175D3DCCD1}">
              <a14:hiddenFill xmlns:a14="http://schemas.microsoft.com/office/drawing/2010/main">
                <a:solidFill>
                  <a:srgbClr val="FFFFFF"/>
                </a:solidFill>
              </a14:hiddenFill>
            </a:ext>
          </a:extLst>
        </p:spPr>
      </p:pic>
      <p:sp>
        <p:nvSpPr>
          <p:cNvPr id="3" name="Wolke 2"/>
          <p:cNvSpPr/>
          <p:nvPr/>
        </p:nvSpPr>
        <p:spPr>
          <a:xfrm>
            <a:off x="1507264" y="4437113"/>
            <a:ext cx="3168352" cy="151253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1" name="Textfeld 10"/>
          <p:cNvSpPr txBox="1"/>
          <p:nvPr/>
        </p:nvSpPr>
        <p:spPr>
          <a:xfrm>
            <a:off x="2015716" y="4941168"/>
            <a:ext cx="3312368" cy="369332"/>
          </a:xfrm>
          <a:prstGeom prst="rect">
            <a:avLst/>
          </a:prstGeom>
          <a:noFill/>
        </p:spPr>
        <p:txBody>
          <a:bodyPr wrap="square" rtlCol="0">
            <a:spAutoFit/>
          </a:bodyPr>
          <a:lstStyle/>
          <a:p>
            <a:pPr rtl="0"/>
            <a:r>
              <a:rPr lang="de"/>
              <a:t>Ereignis = Medien-Story</a:t>
            </a:r>
            <a:endParaRPr lang="de-DE" dirty="0" smtClean="0"/>
          </a:p>
        </p:txBody>
      </p:sp>
      <p:sp>
        <p:nvSpPr>
          <p:cNvPr id="13" name="Wolke 12"/>
          <p:cNvSpPr/>
          <p:nvPr/>
        </p:nvSpPr>
        <p:spPr>
          <a:xfrm>
            <a:off x="5868144" y="4184903"/>
            <a:ext cx="3168352" cy="151253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4" name="Textfeld 13"/>
          <p:cNvSpPr txBox="1"/>
          <p:nvPr/>
        </p:nvSpPr>
        <p:spPr>
          <a:xfrm>
            <a:off x="6228184" y="4676598"/>
            <a:ext cx="3312368" cy="369332"/>
          </a:xfrm>
          <a:prstGeom prst="rect">
            <a:avLst/>
          </a:prstGeom>
          <a:noFill/>
        </p:spPr>
        <p:txBody>
          <a:bodyPr wrap="square" rtlCol="0">
            <a:spAutoFit/>
          </a:bodyPr>
          <a:lstStyle/>
          <a:p>
            <a:pPr rtl="0"/>
            <a:r>
              <a:rPr lang="de"/>
              <a:t>Kein Ereignis = Keine Medien-Story</a:t>
            </a:r>
            <a:endParaRPr lang="de-DE" dirty="0" smtClean="0"/>
          </a:p>
        </p:txBody>
      </p:sp>
      <p:sp>
        <p:nvSpPr>
          <p:cNvPr id="15" name="Rechteck 14"/>
          <p:cNvSpPr/>
          <p:nvPr/>
        </p:nvSpPr>
        <p:spPr>
          <a:xfrm>
            <a:off x="6257611" y="6453336"/>
            <a:ext cx="803425" cy="369332"/>
          </a:xfrm>
          <a:prstGeom prst="rect">
            <a:avLst/>
          </a:prstGeom>
        </p:spPr>
        <p:txBody>
          <a:bodyPr wrap="none" rtlCol="0">
            <a:spAutoFit/>
          </a:bodyPr>
          <a:lstStyle/>
          <a:p>
            <a:pPr rtl="0"/>
            <a:r>
              <a:rPr lang="de">
                <a:solidFill>
                  <a:schemeClr val="bg1"/>
                </a:solidFill>
              </a:rPr>
              <a:t>Slide </a:t>
            </a:r>
            <a:fld id="{AA37D1BD-AE0A-41D6-9D4A-B2B254CB6588}" type="slidenum">
              <a:rPr lang="de-DE">
                <a:solidFill>
                  <a:schemeClr val="bg1"/>
                </a:solidFill>
              </a:rPr>
              <a:pPr/>
              <a:t>9</a:t>
            </a:fld>
            <a:endParaRPr lang="de-DE" dirty="0">
              <a:solidFill>
                <a:schemeClr val="bg1"/>
              </a:solidFill>
            </a:endParaRPr>
          </a:p>
        </p:txBody>
      </p:sp>
    </p:spTree>
    <p:extLst>
      <p:ext uri="{BB962C8B-B14F-4D97-AF65-F5344CB8AC3E}">
        <p14:creationId xmlns:p14="http://schemas.microsoft.com/office/powerpoint/2010/main" val="1305894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1844</Words>
  <Application>Microsoft Office PowerPoint</Application>
  <PresentationFormat>Bildschirmpräsentation (4:3)</PresentationFormat>
  <Paragraphs>488</Paragraphs>
  <Slides>48</Slides>
  <Notes>43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48</vt:i4>
      </vt:variant>
    </vt:vector>
  </HeadingPairs>
  <TitlesOfParts>
    <vt:vector size="53" baseType="lpstr">
      <vt:lpstr>Arial</vt:lpstr>
      <vt:lpstr>Calibri</vt:lpstr>
      <vt:lpstr>inherit</vt:lpstr>
      <vt:lpstr>Times New Roman</vt:lpstr>
      <vt:lpstr>Larissa</vt:lpstr>
      <vt:lpstr>PowerPoint-Präsentation</vt:lpstr>
      <vt:lpstr>PowerPoint-Präsentation</vt:lpstr>
      <vt:lpstr>PowerPoint-Präsentation</vt:lpstr>
      <vt:lpstr>PowerPoint-Präsentation</vt:lpstr>
      <vt:lpstr>Das Problem der Auswahl: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Akademie Klausenhof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Sommer, Dr. Michael</dc:creator>
  <cp:lastModifiedBy>Sommer, Dr. Michael - Akademie Klausenhof</cp:lastModifiedBy>
  <cp:revision>164</cp:revision>
  <dcterms:created xsi:type="dcterms:W3CDTF">2016-02-23T12:37:30Z</dcterms:created>
  <dcterms:modified xsi:type="dcterms:W3CDTF">2018-09-07T13:52:36Z</dcterms:modified>
</cp:coreProperties>
</file>