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62" r:id="rId3"/>
    <p:sldId id="263" r:id="rId4"/>
    <p:sldId id="265" r:id="rId5"/>
    <p:sldId id="306" r:id="rId6"/>
    <p:sldId id="259" r:id="rId7"/>
    <p:sldId id="266" r:id="rId8"/>
    <p:sldId id="267" r:id="rId9"/>
    <p:sldId id="268" r:id="rId10"/>
    <p:sldId id="256" r:id="rId11"/>
    <p:sldId id="264" r:id="rId12"/>
    <p:sldId id="270" r:id="rId13"/>
    <p:sldId id="269" r:id="rId14"/>
    <p:sldId id="271" r:id="rId15"/>
    <p:sldId id="273" r:id="rId16"/>
    <p:sldId id="272" r:id="rId17"/>
    <p:sldId id="274" r:id="rId18"/>
    <p:sldId id="275" r:id="rId19"/>
    <p:sldId id="260" r:id="rId20"/>
    <p:sldId id="276" r:id="rId21"/>
    <p:sldId id="277" r:id="rId22"/>
    <p:sldId id="305" r:id="rId23"/>
    <p:sldId id="278" r:id="rId24"/>
    <p:sldId id="280" r:id="rId25"/>
    <p:sldId id="279" r:id="rId26"/>
    <p:sldId id="281" r:id="rId27"/>
    <p:sldId id="282" r:id="rId28"/>
    <p:sldId id="283" r:id="rId29"/>
    <p:sldId id="307" r:id="rId30"/>
    <p:sldId id="284" r:id="rId31"/>
    <p:sldId id="285" r:id="rId32"/>
    <p:sldId id="286" r:id="rId33"/>
    <p:sldId id="287" r:id="rId34"/>
    <p:sldId id="292" r:id="rId35"/>
    <p:sldId id="288" r:id="rId36"/>
    <p:sldId id="289" r:id="rId37"/>
    <p:sldId id="290" r:id="rId38"/>
    <p:sldId id="291" r:id="rId39"/>
    <p:sldId id="295" r:id="rId40"/>
    <p:sldId id="293" r:id="rId41"/>
    <p:sldId id="294" r:id="rId42"/>
    <p:sldId id="303" r:id="rId43"/>
    <p:sldId id="297" r:id="rId44"/>
    <p:sldId id="296" r:id="rId45"/>
    <p:sldId id="298" r:id="rId46"/>
    <p:sldId id="308" r:id="rId47"/>
    <p:sldId id="300" r:id="rId48"/>
    <p:sldId id="304"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0112" autoAdjust="0"/>
  </p:normalViewPr>
  <p:slideViewPr>
    <p:cSldViewPr>
      <p:cViewPr>
        <p:scale>
          <a:sx n="140" d="100"/>
          <a:sy n="140" d="100"/>
        </p:scale>
        <p:origin x="328" y="-3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586F6-F79F-47E1-96C1-4BE05CA0B694}" type="datetimeFigureOut">
              <a:rPr lang="de-DE" smtClean="0"/>
              <a:t>24.07.17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F2C04-82A1-48B8-AEC8-24B97A89D293}" type="slidenum">
              <a:rPr lang="de-DE" smtClean="0"/>
              <a:t>‹#›</a:t>
            </a:fld>
            <a:endParaRPr lang="de-DE"/>
          </a:p>
        </p:txBody>
      </p:sp>
    </p:spTree>
    <p:extLst>
      <p:ext uri="{BB962C8B-B14F-4D97-AF65-F5344CB8AC3E}">
        <p14:creationId xmlns:p14="http://schemas.microsoft.com/office/powerpoint/2010/main" val="34022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*Tip: After the</a:t>
            </a:r>
            <a:r>
              <a:rPr lang="en-US" sz="1200" kern="1200" baseline="0" dirty="0" smtClean="0">
                <a:solidFill>
                  <a:schemeClr val="tx1"/>
                </a:solidFill>
                <a:effectLst/>
                <a:latin typeface="+mn-lt"/>
                <a:ea typeface="+mn-ea"/>
                <a:cs typeface="+mn-cs"/>
              </a:rPr>
              <a:t> pair work (task number 2) tell the participants to keep the information of the interview, because they will need it later.</a:t>
            </a:r>
            <a:endParaRPr lang="de-DE" dirty="0" smtClean="0"/>
          </a:p>
          <a:p>
            <a:endParaRPr lang="de-AT" dirty="0"/>
          </a:p>
        </p:txBody>
      </p:sp>
      <p:sp>
        <p:nvSpPr>
          <p:cNvPr id="4" name="Foliennummernplatzhalter 3"/>
          <p:cNvSpPr>
            <a:spLocks noGrp="1"/>
          </p:cNvSpPr>
          <p:nvPr>
            <p:ph type="sldNum" sz="quarter" idx="10"/>
          </p:nvPr>
        </p:nvSpPr>
        <p:spPr/>
        <p:txBody>
          <a:bodyPr/>
          <a:lstStyle/>
          <a:p>
            <a:fld id="{5AFF2C04-82A1-48B8-AEC8-24B97A89D293}" type="slidenum">
              <a:rPr lang="de-DE" smtClean="0"/>
              <a:t>2</a:t>
            </a:fld>
            <a:endParaRPr lang="de-DE"/>
          </a:p>
        </p:txBody>
      </p:sp>
    </p:spTree>
    <p:extLst>
      <p:ext uri="{BB962C8B-B14F-4D97-AF65-F5344CB8AC3E}">
        <p14:creationId xmlns:p14="http://schemas.microsoft.com/office/powerpoint/2010/main" val="274073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b="1" noProof="0" dirty="0" smtClean="0"/>
              <a:t>Good questions</a:t>
            </a:r>
            <a:r>
              <a:rPr lang="en-GB" b="1" baseline="0" noProof="0" dirty="0" smtClean="0"/>
              <a:t> – good answers: </a:t>
            </a:r>
            <a:r>
              <a:rPr lang="en-GB" baseline="0" noProof="0" dirty="0" smtClean="0"/>
              <a:t>Some questions lead to short and uninteresting answers. For example: </a:t>
            </a:r>
            <a:r>
              <a:rPr lang="en-GB" noProof="0" dirty="0" smtClean="0"/>
              <a:t/>
            </a:r>
            <a:br>
              <a:rPr lang="en-GB" noProof="0" dirty="0" smtClean="0"/>
            </a:br>
            <a:r>
              <a:rPr lang="en-GB" sz="1200" b="0" i="0" kern="1200" noProof="0" dirty="0" smtClean="0">
                <a:solidFill>
                  <a:schemeClr val="tx1"/>
                </a:solidFill>
                <a:effectLst/>
                <a:latin typeface="+mn-lt"/>
                <a:ea typeface="+mn-ea"/>
                <a:cs typeface="+mn-cs"/>
              </a:rPr>
              <a:t>How long have you been working in basic education? – For five years.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noProof="0" dirty="0" smtClean="0">
                <a:solidFill>
                  <a:schemeClr val="tx1"/>
                </a:solidFill>
                <a:effectLst/>
                <a:latin typeface="+mn-lt"/>
                <a:ea typeface="+mn-ea"/>
                <a:cs typeface="+mn-cs"/>
              </a:rPr>
              <a:t>     </a:t>
            </a:r>
            <a:r>
              <a:rPr lang="en-GB" sz="1200" b="0" i="0" kern="1200" noProof="0" dirty="0" smtClean="0">
                <a:solidFill>
                  <a:schemeClr val="tx1"/>
                </a:solidFill>
                <a:effectLst/>
                <a:latin typeface="+mn-lt"/>
                <a:ea typeface="+mn-ea"/>
                <a:cs typeface="+mn-cs"/>
              </a:rPr>
              <a:t>This</a:t>
            </a:r>
            <a:r>
              <a:rPr lang="en-GB" sz="1200" b="0" i="0" kern="1200" baseline="0" noProof="0" dirty="0" smtClean="0">
                <a:solidFill>
                  <a:schemeClr val="tx1"/>
                </a:solidFill>
                <a:effectLst/>
                <a:latin typeface="+mn-lt"/>
                <a:ea typeface="+mn-ea"/>
                <a:cs typeface="+mn-cs"/>
              </a:rPr>
              <a:t> way would be better: How long have you worked in basic education and what has your intention been? – The answer might be quite more interesting.</a:t>
            </a:r>
            <a:endParaRPr lang="en-GB" sz="1200" b="1" i="0" kern="1200" baseline="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1" i="0" kern="1200" baseline="0" noProof="0" dirty="0" smtClean="0">
                <a:solidFill>
                  <a:schemeClr val="tx1"/>
                </a:solidFill>
                <a:effectLst/>
                <a:latin typeface="+mn-lt"/>
                <a:ea typeface="+mn-ea"/>
                <a:cs typeface="+mn-cs"/>
              </a:rPr>
              <a:t>Spoken language is different from written: </a:t>
            </a:r>
            <a:r>
              <a:rPr lang="en-GB" sz="1200" b="0" i="0" kern="1200" baseline="0" noProof="0" dirty="0" smtClean="0">
                <a:solidFill>
                  <a:schemeClr val="tx1"/>
                </a:solidFill>
                <a:effectLst/>
                <a:latin typeface="+mn-lt"/>
                <a:ea typeface="+mn-ea"/>
                <a:cs typeface="+mn-cs"/>
              </a:rPr>
              <a:t>Sometimes it’s not easy to read spoken language (because of anacoluthons or word repetitions). For readers it’s better to transcribe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de-DE" sz="1200" b="1" noProof="0" dirty="0" smtClean="0">
                <a:latin typeface="Arial" panose="020B0604020202020204" pitchFamily="34" charset="0"/>
              </a:rPr>
              <a:t>Use quotes to make it interesting: </a:t>
            </a:r>
            <a:r>
              <a:rPr lang="en-GB" altLang="de-DE" sz="1200" noProof="0" dirty="0" smtClean="0">
                <a:latin typeface="Arial" panose="020B0604020202020204" pitchFamily="34" charset="0"/>
              </a:rPr>
              <a:t>A</a:t>
            </a:r>
            <a:r>
              <a:rPr lang="en-GB" altLang="de-DE" sz="1200" baseline="0" noProof="0" dirty="0" smtClean="0">
                <a:latin typeface="Arial" panose="020B0604020202020204" pitchFamily="34" charset="0"/>
              </a:rPr>
              <a:t> good quote could glue readers to your article. Perhaps you can manage to find an example in your language. </a:t>
            </a:r>
            <a:endParaRPr lang="en-GB" altLang="de-DE" sz="1200" noProof="0" dirty="0" smtClean="0">
              <a:latin typeface="Arial" panose="020B0604020202020204" pitchFamily="34" charset="0"/>
            </a:endParaRPr>
          </a:p>
          <a:p>
            <a:endParaRPr lang="en-GB" sz="1200" b="0" i="0" kern="1200" baseline="0" noProof="0" dirty="0" smtClean="0">
              <a:solidFill>
                <a:schemeClr val="tx1"/>
              </a:solidFill>
              <a:effectLst/>
              <a:latin typeface="+mn-lt"/>
              <a:ea typeface="+mn-ea"/>
              <a:cs typeface="+mn-cs"/>
            </a:endParaRPr>
          </a:p>
          <a:p>
            <a:endParaRPr lang="en-GB" sz="1200" b="0" i="0" kern="1200" baseline="0" noProof="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AFF2C04-82A1-48B8-AEC8-24B97A89D293}" type="slidenum">
              <a:rPr lang="de-DE" smtClean="0"/>
              <a:t>22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AFF2C04-82A1-48B8-AEC8-24B97A89D293}" type="slidenum">
              <a:rPr lang="de-DE" smtClean="0"/>
              <a:t>3</a:t>
            </a:fld>
            <a:endParaRPr lang="de-DE"/>
          </a:p>
        </p:txBody>
      </p:sp>
    </p:spTree>
    <p:extLst>
      <p:ext uri="{BB962C8B-B14F-4D97-AF65-F5344CB8AC3E}">
        <p14:creationId xmlns:p14="http://schemas.microsoft.com/office/powerpoint/2010/main" val="122571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28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AFF2C04-82A1-48B8-AEC8-24B97A89D293}" type="slidenum">
              <a:rPr lang="de-DE" smtClean="0"/>
              <a:t>29</a:t>
            </a:fld>
            <a:endParaRPr lang="de-DE"/>
          </a:p>
        </p:txBody>
      </p:sp>
    </p:spTree>
    <p:extLst>
      <p:ext uri="{BB962C8B-B14F-4D97-AF65-F5344CB8AC3E}">
        <p14:creationId xmlns:p14="http://schemas.microsoft.com/office/powerpoint/2010/main" val="3738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Current news do not have intrinsic content and meaning. Only the reader gives meaning to the news.</a:t>
            </a:r>
            <a:r>
              <a:rPr lang="en-US" sz="1200" b="0" i="0" kern="1200" baseline="0" dirty="0" smtClean="0">
                <a:solidFill>
                  <a:schemeClr val="tx1"/>
                </a:solidFill>
                <a:effectLst/>
                <a:latin typeface="+mn-lt"/>
                <a:ea typeface="+mn-ea"/>
                <a:cs typeface="+mn-cs"/>
              </a:rPr>
              <a:t> And this meaning depends on the experience and the beliefs of each reader. Everybody creates his/her own reality. For further information see also https://www.learning-theories.com/constructivism.html </a:t>
            </a:r>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For further information</a:t>
            </a:r>
            <a:r>
              <a:rPr lang="en-GB" baseline="0" noProof="0" dirty="0" smtClean="0"/>
              <a:t> see also:</a:t>
            </a:r>
            <a:endParaRPr lang="en-GB" noProof="0" dirty="0" smtClean="0"/>
          </a:p>
          <a:p>
            <a:r>
              <a:rPr lang="en-GB" noProof="0" dirty="0" smtClean="0"/>
              <a:t>http://</a:t>
            </a:r>
            <a:r>
              <a:rPr lang="en-GB" noProof="0" dirty="0" err="1" smtClean="0"/>
              <a:t>www.ipr.org.uk</a:t>
            </a:r>
            <a:r>
              <a:rPr lang="en-GB" noProof="0" dirty="0" smtClean="0"/>
              <a:t> </a:t>
            </a:r>
          </a:p>
          <a:p>
            <a:r>
              <a:rPr lang="en-GB" noProof="0" dirty="0" smtClean="0"/>
              <a:t>https://</a:t>
            </a:r>
            <a:r>
              <a:rPr lang="en-GB" noProof="0" dirty="0" err="1" smtClean="0"/>
              <a:t>www.entrepreneur.com</a:t>
            </a:r>
            <a:r>
              <a:rPr lang="en-GB" noProof="0" dirty="0" smtClean="0"/>
              <a:t>/</a:t>
            </a:r>
            <a:r>
              <a:rPr lang="en-GB" noProof="0" dirty="0" err="1" smtClean="0"/>
              <a:t>encyclopedia</a:t>
            </a:r>
            <a:r>
              <a:rPr lang="en-GB" noProof="0" dirty="0" smtClean="0"/>
              <a:t>/public-relations </a:t>
            </a:r>
          </a:p>
          <a:p>
            <a:r>
              <a:rPr lang="en-GB" sz="1200" b="0" i="0" kern="1200" noProof="0" dirty="0" smtClean="0">
                <a:solidFill>
                  <a:schemeClr val="tx1"/>
                </a:solidFill>
                <a:effectLst/>
                <a:latin typeface="+mn-lt"/>
                <a:ea typeface="+mn-ea"/>
                <a:cs typeface="+mn-cs"/>
              </a:rPr>
              <a:t>http://</a:t>
            </a:r>
            <a:r>
              <a:rPr lang="en-GB" sz="1200" b="0" i="0" kern="1200" noProof="0" dirty="0" err="1" smtClean="0">
                <a:solidFill>
                  <a:schemeClr val="tx1"/>
                </a:solidFill>
                <a:effectLst/>
                <a:latin typeface="+mn-lt"/>
                <a:ea typeface="+mn-ea"/>
                <a:cs typeface="+mn-cs"/>
              </a:rPr>
              <a:t>apps.prsa.org</a:t>
            </a:r>
            <a:r>
              <a:rPr lang="en-GB" sz="1200" b="0" i="0" kern="1200" noProof="0" dirty="0" smtClean="0">
                <a:solidFill>
                  <a:schemeClr val="tx1"/>
                </a:solidFill>
                <a:effectLst/>
                <a:latin typeface="+mn-lt"/>
                <a:ea typeface="+mn-ea"/>
                <a:cs typeface="+mn-cs"/>
              </a:rPr>
              <a:t>/</a:t>
            </a:r>
            <a:r>
              <a:rPr lang="en-GB" sz="1200" b="0" i="0" kern="1200" noProof="0" dirty="0" err="1" smtClean="0">
                <a:solidFill>
                  <a:schemeClr val="tx1"/>
                </a:solidFill>
                <a:effectLst/>
                <a:latin typeface="+mn-lt"/>
                <a:ea typeface="+mn-ea"/>
                <a:cs typeface="+mn-cs"/>
              </a:rPr>
              <a:t>AboutPRSA</a:t>
            </a:r>
            <a:r>
              <a:rPr lang="en-GB" sz="1200" b="0" i="0" kern="1200" noProof="0" dirty="0" smtClean="0">
                <a:solidFill>
                  <a:schemeClr val="tx1"/>
                </a:solidFill>
                <a:effectLst/>
                <a:latin typeface="+mn-lt"/>
                <a:ea typeface="+mn-ea"/>
                <a:cs typeface="+mn-cs"/>
              </a:rPr>
              <a:t>/</a:t>
            </a:r>
            <a:r>
              <a:rPr lang="en-GB" sz="1200" b="0" i="0" kern="1200" noProof="0" dirty="0" err="1" smtClean="0">
                <a:solidFill>
                  <a:schemeClr val="tx1"/>
                </a:solidFill>
                <a:effectLst/>
                <a:latin typeface="+mn-lt"/>
                <a:ea typeface="+mn-ea"/>
                <a:cs typeface="+mn-cs"/>
              </a:rPr>
              <a:t>publicrelationsdefined</a:t>
            </a:r>
            <a:r>
              <a:rPr lang="en-GB" sz="1200" b="0" i="0" kern="1200" noProof="0" dirty="0" smtClean="0">
                <a:solidFill>
                  <a:schemeClr val="tx1"/>
                </a:solidFill>
                <a:effectLst/>
                <a:latin typeface="+mn-lt"/>
                <a:ea typeface="+mn-ea"/>
                <a:cs typeface="+mn-cs"/>
              </a:rPr>
              <a:t>/ </a:t>
            </a:r>
            <a:endParaRPr lang="en-GB" noProof="0" dirty="0"/>
          </a:p>
        </p:txBody>
      </p:sp>
      <p:sp>
        <p:nvSpPr>
          <p:cNvPr id="4" name="Foliennummernplatzhalter 3"/>
          <p:cNvSpPr>
            <a:spLocks noGrp="1"/>
          </p:cNvSpPr>
          <p:nvPr>
            <p:ph type="sldNum" sz="quarter" idx="10"/>
          </p:nvPr>
        </p:nvSpPr>
        <p:spPr/>
        <p:txBody>
          <a:bodyPr/>
          <a:lstStyle/>
          <a:p>
            <a:fld id="{5AFF2C04-82A1-48B8-AEC8-24B97A89D293}" type="slidenum">
              <a:rPr lang="de-DE" smtClean="0"/>
              <a:t>32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Reduction</a:t>
            </a:r>
            <a:r>
              <a:rPr lang="en-US" sz="1200" kern="1200" baseline="0" dirty="0" smtClean="0">
                <a:solidFill>
                  <a:schemeClr val="tx1"/>
                </a:solidFill>
                <a:effectLst/>
                <a:latin typeface="+mn-lt"/>
                <a:ea typeface="+mn-ea"/>
                <a:cs typeface="+mn-cs"/>
              </a:rPr>
              <a:t> of complexity in journalism: As a journalist, you have to choose which aspects to leave out for your story. So you have to select and focus on specific aspects. </a:t>
            </a:r>
          </a:p>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a:t>
            </a:fld>
            <a:endParaRPr lang="de-DE"/>
          </a:p>
        </p:txBody>
      </p:sp>
    </p:spTree>
    <p:extLst>
      <p:ext uri="{BB962C8B-B14F-4D97-AF65-F5344CB8AC3E}">
        <p14:creationId xmlns:p14="http://schemas.microsoft.com/office/powerpoint/2010/main" val="1225718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Information</a:t>
            </a:r>
            <a:r>
              <a:rPr lang="en-GB" baseline="0" noProof="0" dirty="0" smtClean="0"/>
              <a:t> for the trainer:</a:t>
            </a:r>
          </a:p>
          <a:p>
            <a:r>
              <a:rPr lang="en-GB" noProof="0" dirty="0" smtClean="0"/>
              <a:t>The structure of media varies across countries. You</a:t>
            </a:r>
            <a:r>
              <a:rPr lang="en-GB" baseline="0" noProof="0" dirty="0" smtClean="0"/>
              <a:t> could add specific information for your country. For Austria, information is available at http://</a:t>
            </a:r>
            <a:r>
              <a:rPr lang="en-GB" baseline="0" noProof="0" dirty="0" err="1" smtClean="0"/>
              <a:t>archiv.bundeskanzleramt.at</a:t>
            </a:r>
            <a:r>
              <a:rPr lang="en-GB" baseline="0" noProof="0" dirty="0" smtClean="0"/>
              <a:t>/</a:t>
            </a:r>
            <a:r>
              <a:rPr lang="en-GB" baseline="0" noProof="0" dirty="0" err="1" smtClean="0"/>
              <a:t>DocView.axd?CobId</a:t>
            </a:r>
            <a:r>
              <a:rPr lang="en-GB" baseline="0" noProof="0" dirty="0" smtClean="0"/>
              <a:t>=57669 and http://</a:t>
            </a:r>
            <a:r>
              <a:rPr lang="en-GB" baseline="0" noProof="0" dirty="0" err="1" smtClean="0"/>
              <a:t>www.demokratiezentrum.org</a:t>
            </a:r>
            <a:r>
              <a:rPr lang="en-GB" baseline="0" noProof="0" dirty="0" smtClean="0"/>
              <a:t>/</a:t>
            </a:r>
            <a:r>
              <a:rPr lang="en-GB" baseline="0" noProof="0" dirty="0" err="1" smtClean="0"/>
              <a:t>fileadmin</a:t>
            </a:r>
            <a:r>
              <a:rPr lang="en-GB" baseline="0" noProof="0" dirty="0" smtClean="0"/>
              <a:t>/media/pdf/steinmaurer2.pdf as well as on http://</a:t>
            </a:r>
            <a:r>
              <a:rPr lang="en-GB" baseline="0" noProof="0" dirty="0" err="1" smtClean="0"/>
              <a:t>www.politischebildung.com</a:t>
            </a:r>
            <a:r>
              <a:rPr lang="en-GB" baseline="0" noProof="0" dirty="0" smtClean="0"/>
              <a:t>/pdfs/35steinmaurer.pdf </a:t>
            </a:r>
            <a:endParaRPr lang="en-GB" noProof="0" dirty="0"/>
          </a:p>
        </p:txBody>
      </p:sp>
      <p:sp>
        <p:nvSpPr>
          <p:cNvPr id="4" name="Foliennummernplatzhalter 3"/>
          <p:cNvSpPr>
            <a:spLocks noGrp="1"/>
          </p:cNvSpPr>
          <p:nvPr>
            <p:ph type="sldNum" sz="quarter" idx="10"/>
          </p:nvPr>
        </p:nvSpPr>
        <p:spPr/>
        <p:txBody>
          <a:bodyPr/>
          <a:lstStyle/>
          <a:p>
            <a:fld id="{5AFF2C04-82A1-48B8-AEC8-24B97A89D293}" type="slidenum">
              <a:rPr lang="de-DE" smtClean="0"/>
              <a:t>36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Information for</a:t>
            </a:r>
            <a:r>
              <a:rPr lang="en-GB" baseline="0" noProof="0" dirty="0" smtClean="0"/>
              <a:t> the trainer:</a:t>
            </a:r>
            <a:endParaRPr lang="en-GB" noProof="0" dirty="0" smtClean="0"/>
          </a:p>
          <a:p>
            <a:pPr marL="171450" indent="-171450">
              <a:buFontTx/>
              <a:buChar char="-"/>
            </a:pPr>
            <a:r>
              <a:rPr lang="en-GB" noProof="0" dirty="0" smtClean="0"/>
              <a:t>Readers</a:t>
            </a:r>
            <a:r>
              <a:rPr lang="en-GB" baseline="0" noProof="0" dirty="0" smtClean="0"/>
              <a:t> skip and skim information: They fly over the text and examine which information may be interesting. They don‘t read a text from the beginning to the end.</a:t>
            </a:r>
          </a:p>
          <a:p>
            <a:pPr marL="171450" indent="-171450">
              <a:buFontTx/>
              <a:buChar char="-"/>
            </a:pPr>
            <a:r>
              <a:rPr lang="en-GB" noProof="0" dirty="0" smtClean="0"/>
              <a:t>For further information, see</a:t>
            </a:r>
            <a:r>
              <a:rPr lang="en-GB" baseline="0" noProof="0" dirty="0" smtClean="0"/>
              <a:t> also </a:t>
            </a:r>
            <a:r>
              <a:rPr lang="en-GB" noProof="0" dirty="0" smtClean="0"/>
              <a:t>https://</a:t>
            </a:r>
            <a:r>
              <a:rPr lang="en-GB" noProof="0" dirty="0" err="1" smtClean="0"/>
              <a:t>www.usability.gov</a:t>
            </a:r>
            <a:r>
              <a:rPr lang="en-GB" noProof="0" dirty="0" smtClean="0"/>
              <a:t>/how-to-and-tools/methods/writing-for-the-</a:t>
            </a:r>
            <a:r>
              <a:rPr lang="en-GB" noProof="0" dirty="0" err="1" smtClean="0"/>
              <a:t>web.html</a:t>
            </a:r>
            <a:r>
              <a:rPr lang="en-GB" noProof="0" dirty="0" smtClean="0"/>
              <a:t> </a:t>
            </a:r>
            <a:endParaRPr lang="en-GB" noProof="0" dirty="0"/>
          </a:p>
        </p:txBody>
      </p:sp>
      <p:sp>
        <p:nvSpPr>
          <p:cNvPr id="4" name="Foliennummernplatzhalter 3"/>
          <p:cNvSpPr>
            <a:spLocks noGrp="1"/>
          </p:cNvSpPr>
          <p:nvPr>
            <p:ph type="sldNum" sz="quarter" idx="10"/>
          </p:nvPr>
        </p:nvSpPr>
        <p:spPr/>
        <p:txBody>
          <a:bodyPr/>
          <a:lstStyle/>
          <a:p>
            <a:fld id="{5AFF2C04-82A1-48B8-AEC8-24B97A89D293}" type="slidenum">
              <a:rPr lang="de-DE" smtClean="0"/>
              <a:t>37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39</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noProof="0" dirty="0" smtClean="0"/>
              <a:t>I</a:t>
            </a:r>
            <a:r>
              <a:rPr lang="en-GB" baseline="0" noProof="0" dirty="0" smtClean="0"/>
              <a:t>ntroduction for the participants: </a:t>
            </a:r>
            <a:r>
              <a:rPr lang="en-GB" sz="1200" kern="1200" noProof="0" dirty="0" smtClean="0">
                <a:solidFill>
                  <a:schemeClr val="tx1"/>
                </a:solidFill>
                <a:effectLst/>
                <a:latin typeface="+mn-lt"/>
                <a:ea typeface="+mn-ea"/>
                <a:cs typeface="+mn-cs"/>
              </a:rPr>
              <a:t>Everybody arranges the information about his/her interview, that they’ve collected</a:t>
            </a:r>
            <a:r>
              <a:rPr lang="en-GB" sz="1200" kern="1200" baseline="0" noProof="0" dirty="0" smtClean="0">
                <a:solidFill>
                  <a:schemeClr val="tx1"/>
                </a:solidFill>
                <a:effectLst/>
                <a:latin typeface="+mn-lt"/>
                <a:ea typeface="+mn-ea"/>
                <a:cs typeface="+mn-cs"/>
              </a:rPr>
              <a:t> before, </a:t>
            </a:r>
            <a:r>
              <a:rPr lang="en-GB" sz="1200" kern="1200" noProof="0" dirty="0" smtClean="0">
                <a:solidFill>
                  <a:schemeClr val="tx1"/>
                </a:solidFill>
                <a:effectLst/>
                <a:latin typeface="+mn-lt"/>
                <a:ea typeface="+mn-ea"/>
                <a:cs typeface="+mn-cs"/>
              </a:rPr>
              <a:t>in these three boxes and presents the important information to the plenum. </a:t>
            </a:r>
          </a:p>
          <a:p>
            <a:pPr marL="0" indent="0">
              <a:buFont typeface="Arial" panose="020B0604020202020204" pitchFamily="34" charset="0"/>
              <a:buNone/>
            </a:pPr>
            <a:endParaRPr lang="de-AT" dirty="0"/>
          </a:p>
        </p:txBody>
      </p:sp>
      <p:sp>
        <p:nvSpPr>
          <p:cNvPr id="4" name="Foliennummernplatzhalter 3"/>
          <p:cNvSpPr>
            <a:spLocks noGrp="1"/>
          </p:cNvSpPr>
          <p:nvPr>
            <p:ph type="sldNum" sz="quarter" idx="10"/>
          </p:nvPr>
        </p:nvSpPr>
        <p:spPr/>
        <p:txBody>
          <a:bodyPr/>
          <a:lstStyle/>
          <a:p>
            <a:fld id="{5AFF2C04-82A1-48B8-AEC8-24B97A89D293}" type="slidenum">
              <a:rPr lang="de-DE" smtClean="0"/>
              <a:t>5</a:t>
            </a:fld>
            <a:endParaRPr lang="de-DE"/>
          </a:p>
        </p:txBody>
      </p:sp>
    </p:spTree>
    <p:extLst>
      <p:ext uri="{BB962C8B-B14F-4D97-AF65-F5344CB8AC3E}">
        <p14:creationId xmlns:p14="http://schemas.microsoft.com/office/powerpoint/2010/main" val="768665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For further information, see</a:t>
            </a:r>
            <a:r>
              <a:rPr lang="en-GB" baseline="0" noProof="0" dirty="0" smtClean="0"/>
              <a:t> also </a:t>
            </a:r>
            <a:r>
              <a:rPr lang="en-GB" noProof="0" dirty="0" smtClean="0"/>
              <a:t>https://</a:t>
            </a:r>
            <a:r>
              <a:rPr lang="en-GB" noProof="0" dirty="0" err="1" smtClean="0"/>
              <a:t>www.usability.gov</a:t>
            </a:r>
            <a:r>
              <a:rPr lang="en-GB" noProof="0" dirty="0" smtClean="0"/>
              <a:t>/how-to-and-tools/methods/writing-for-the-</a:t>
            </a:r>
            <a:r>
              <a:rPr lang="en-GB" noProof="0" dirty="0" err="1" smtClean="0"/>
              <a:t>web.html</a:t>
            </a:r>
            <a:r>
              <a:rPr lang="en-GB" noProof="0" dirty="0" smtClean="0"/>
              <a:t> </a:t>
            </a:r>
          </a:p>
          <a:p>
            <a:r>
              <a:rPr lang="en-GB" noProof="0" dirty="0" smtClean="0"/>
              <a:t> </a:t>
            </a:r>
            <a:endParaRPr lang="en-GB" noProof="0" dirty="0"/>
          </a:p>
        </p:txBody>
      </p:sp>
      <p:sp>
        <p:nvSpPr>
          <p:cNvPr id="4" name="Foliennummernplatzhalter 3"/>
          <p:cNvSpPr>
            <a:spLocks noGrp="1"/>
          </p:cNvSpPr>
          <p:nvPr>
            <p:ph type="sldNum" sz="quarter" idx="10"/>
          </p:nvPr>
        </p:nvSpPr>
        <p:spPr/>
        <p:txBody>
          <a:bodyPr/>
          <a:lstStyle/>
          <a:p>
            <a:fld id="{5AFF2C04-82A1-48B8-AEC8-24B97A89D293}" type="slidenum">
              <a:rPr lang="de-DE" smtClean="0"/>
              <a:t>46</a:t>
            </a:fld>
            <a:endParaRPr lang="de-DE"/>
          </a:p>
        </p:txBody>
      </p:sp>
    </p:spTree>
    <p:extLst>
      <p:ext uri="{BB962C8B-B14F-4D97-AF65-F5344CB8AC3E}">
        <p14:creationId xmlns:p14="http://schemas.microsoft.com/office/powerpoint/2010/main" val="1402877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48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AFF2C04-82A1-48B8-AEC8-24B97A89D293}" type="slidenum">
              <a:rPr lang="de-DE" smtClean="0"/>
              <a:t>14</a:t>
            </a:fld>
            <a:endParaRPr lang="de-DE"/>
          </a:p>
        </p:txBody>
      </p:sp>
    </p:spTree>
    <p:extLst>
      <p:ext uri="{BB962C8B-B14F-4D97-AF65-F5344CB8AC3E}">
        <p14:creationId xmlns:p14="http://schemas.microsoft.com/office/powerpoint/2010/main" val="235130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3A03C33-9BB3-4FBF-B988-D9E95E1B3047}" type="datetimeFigureOut">
              <a:rPr lang="de-DE" smtClean="0"/>
              <a:t>24.07.17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31038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03C33-9BB3-4FBF-B988-D9E95E1B3047}" type="datetimeFigureOut">
              <a:rPr lang="de-DE" smtClean="0"/>
              <a:t>24.07.17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312775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03C33-9BB3-4FBF-B988-D9E95E1B3047}" type="datetimeFigureOut">
              <a:rPr lang="de-DE" smtClean="0"/>
              <a:t>24.07.17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136466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03C33-9BB3-4FBF-B988-D9E95E1B3047}" type="datetimeFigureOut">
              <a:rPr lang="de-DE" smtClean="0"/>
              <a:t>24.07.17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428047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3A03C33-9BB3-4FBF-B988-D9E95E1B3047}" type="datetimeFigureOut">
              <a:rPr lang="de-DE" smtClean="0"/>
              <a:t>24.07.17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267092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3A03C33-9BB3-4FBF-B988-D9E95E1B3047}" type="datetimeFigureOut">
              <a:rPr lang="de-DE" smtClean="0"/>
              <a:t>24.07.17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124366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3A03C33-9BB3-4FBF-B988-D9E95E1B3047}" type="datetimeFigureOut">
              <a:rPr lang="de-DE" smtClean="0"/>
              <a:t>24.07.17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19837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3A03C33-9BB3-4FBF-B988-D9E95E1B3047}" type="datetimeFigureOut">
              <a:rPr lang="de-DE" smtClean="0"/>
              <a:t>24.07.17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21208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A03C33-9BB3-4FBF-B988-D9E95E1B3047}" type="datetimeFigureOut">
              <a:rPr lang="de-DE" smtClean="0"/>
              <a:t>24.07.17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198588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3A03C33-9BB3-4FBF-B988-D9E95E1B3047}" type="datetimeFigureOut">
              <a:rPr lang="de-DE" smtClean="0"/>
              <a:t>24.07.17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48193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3A03C33-9BB3-4FBF-B988-D9E95E1B3047}" type="datetimeFigureOut">
              <a:rPr lang="de-DE" smtClean="0"/>
              <a:t>24.07.17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E49F7C5-9DF9-42EE-A2B2-C0A98B72EE55}" type="slidenum">
              <a:rPr lang="de-DE" smtClean="0"/>
              <a:t>‹#›</a:t>
            </a:fld>
            <a:endParaRPr lang="de-DE"/>
          </a:p>
        </p:txBody>
      </p:sp>
    </p:spTree>
    <p:extLst>
      <p:ext uri="{BB962C8B-B14F-4D97-AF65-F5344CB8AC3E}">
        <p14:creationId xmlns:p14="http://schemas.microsoft.com/office/powerpoint/2010/main" val="3038384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03C33-9BB3-4FBF-B988-D9E95E1B3047}" type="datetimeFigureOut">
              <a:rPr lang="de-DE" smtClean="0"/>
              <a:t>24.07.17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9F7C5-9DF9-42EE-A2B2-C0A98B72EE55}" type="slidenum">
              <a:rPr lang="de-DE" smtClean="0"/>
              <a:t>‹#›</a:t>
            </a:fld>
            <a:endParaRPr lang="de-DE"/>
          </a:p>
        </p:txBody>
      </p:sp>
    </p:spTree>
    <p:extLst>
      <p:ext uri="{BB962C8B-B14F-4D97-AF65-F5344CB8AC3E}">
        <p14:creationId xmlns:p14="http://schemas.microsoft.com/office/powerpoint/2010/main" val="51520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jpeg"/><Relationship Id="rId6"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jpeg"/><Relationship Id="rId5" Type="http://schemas.openxmlformats.org/officeDocument/2006/relationships/image" Target="../media/image3.jp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21.gi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hyperlink" Target="http://wiadomosci.gazeta.pl/wiadomosci/51,114871,19455896.html?i=0" TargetMode="External"/><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jpeg"/><Relationship Id="rId5" Type="http://schemas.openxmlformats.org/officeDocument/2006/relationships/image" Target="../media/image3.jpg"/><Relationship Id="rId6"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jpe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hyperlink" Target="http://www.ipr.org.uk/" TargetMode="External"/><Relationship Id="rId6" Type="http://schemas.openxmlformats.org/officeDocument/2006/relationships/hyperlink" Target="http://www.ipr.org.uk/pr-vs-advertising.html"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0.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8.gif"/><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5378" y="764705"/>
            <a:ext cx="8229600" cy="3096344"/>
          </a:xfrm>
        </p:spPr>
        <p:txBody>
          <a:bodyPr>
            <a:normAutofit/>
          </a:bodyPr>
          <a:lstStyle/>
          <a:p>
            <a:pPr marL="0" indent="0">
              <a:buNone/>
            </a:pPr>
            <a:r>
              <a:rPr lang="en-GB" sz="1600" b="1" dirty="0" smtClean="0"/>
              <a:t>Welcome to the seminar</a:t>
            </a:r>
          </a:p>
          <a:p>
            <a:pPr marL="0" indent="0">
              <a:buNone/>
            </a:pPr>
            <a:endParaRPr lang="en-GB" sz="1600" dirty="0" smtClean="0"/>
          </a:p>
          <a:p>
            <a:pPr marL="0" indent="0">
              <a:buNone/>
            </a:pPr>
            <a:r>
              <a:rPr lang="en-GB" sz="4800" b="1" dirty="0" smtClean="0">
                <a:solidFill>
                  <a:srgbClr val="0070C0"/>
                </a:solidFill>
              </a:rPr>
              <a:t>Public Relations and Journalism for Adult Educators</a:t>
            </a:r>
          </a:p>
        </p:txBody>
      </p:sp>
      <p:sp>
        <p:nvSpPr>
          <p:cNvPr id="4" name="Textfeld 3"/>
          <p:cNvSpPr txBox="1"/>
          <p:nvPr/>
        </p:nvSpPr>
        <p:spPr>
          <a:xfrm>
            <a:off x="467544" y="4588828"/>
            <a:ext cx="7945696" cy="1384995"/>
          </a:xfrm>
          <a:prstGeom prst="rect">
            <a:avLst/>
          </a:prstGeom>
          <a:noFill/>
        </p:spPr>
        <p:txBody>
          <a:bodyPr wrap="square" rtlCol="0">
            <a:spAutoFit/>
          </a:bodyPr>
          <a:lstStyle/>
          <a:p>
            <a:r>
              <a:rPr lang="en-GB" sz="1200" dirty="0" smtClean="0"/>
              <a:t>Authors: Bianca </a:t>
            </a:r>
            <a:r>
              <a:rPr lang="en-GB" sz="1200" dirty="0" err="1" smtClean="0"/>
              <a:t>Friesenbichler</a:t>
            </a:r>
            <a:r>
              <a:rPr lang="en-GB" sz="1200" dirty="0" smtClean="0"/>
              <a:t> (</a:t>
            </a:r>
            <a:r>
              <a:rPr lang="en-GB" sz="1200" dirty="0" err="1" smtClean="0"/>
              <a:t>CONEDU</a:t>
            </a:r>
            <a:r>
              <a:rPr lang="en-GB" sz="1200" dirty="0" smtClean="0"/>
              <a:t>/Austria), Michael Sommer (</a:t>
            </a:r>
            <a:r>
              <a:rPr lang="en-GB" sz="1200" dirty="0" err="1" smtClean="0"/>
              <a:t>Akademie</a:t>
            </a:r>
            <a:r>
              <a:rPr lang="en-GB" sz="1200" dirty="0" smtClean="0"/>
              <a:t> </a:t>
            </a:r>
            <a:r>
              <a:rPr lang="en-GB" sz="1200" dirty="0" err="1" smtClean="0"/>
              <a:t>Klausenhof</a:t>
            </a:r>
            <a:r>
              <a:rPr lang="en-GB" sz="1200" dirty="0" smtClean="0"/>
              <a:t>/Germany)</a:t>
            </a:r>
          </a:p>
          <a:p>
            <a:endParaRPr lang="en-GB" sz="1200" dirty="0" smtClean="0"/>
          </a:p>
          <a:p>
            <a:r>
              <a:rPr lang="en-GB" sz="1200" dirty="0" smtClean="0"/>
              <a:t>Creative Commons Licence</a:t>
            </a:r>
          </a:p>
          <a:p>
            <a:r>
              <a:rPr lang="en-GB" sz="1200" dirty="0" smtClean="0"/>
              <a:t>Licenced under a Creative Commons Attribution-</a:t>
            </a:r>
            <a:r>
              <a:rPr lang="en-GB" sz="1200" dirty="0" err="1" smtClean="0"/>
              <a:t>ShareAlike</a:t>
            </a:r>
            <a:r>
              <a:rPr lang="en-GB" sz="1200" dirty="0" smtClean="0"/>
              <a:t> 4.0 International Licence. </a:t>
            </a:r>
          </a:p>
          <a:p>
            <a:endParaRPr lang="en-GB" sz="1200" dirty="0" smtClean="0"/>
          </a:p>
          <a:p>
            <a:r>
              <a:rPr lang="en-GB" sz="1200" dirty="0" smtClean="0"/>
              <a:t> Product of the project ‘Let Europe Know about Adult Education</a:t>
            </a:r>
            <a:r>
              <a:rPr lang="mr-IN" sz="1200" dirty="0" smtClean="0"/>
              <a:t>'</a:t>
            </a:r>
            <a:r>
              <a:rPr lang="en-GB" sz="1200" dirty="0" smtClean="0"/>
              <a:t> (</a:t>
            </a:r>
            <a:r>
              <a:rPr lang="en-GB" sz="1200" dirty="0" err="1" smtClean="0"/>
              <a:t>LEK</a:t>
            </a:r>
            <a:r>
              <a:rPr lang="en-GB" sz="1200" dirty="0" smtClean="0"/>
              <a:t>-AE) funded by Erasmus+ / strategic partnership </a:t>
            </a:r>
            <a:br>
              <a:rPr lang="en-GB" sz="1200" dirty="0" smtClean="0"/>
            </a:br>
            <a:r>
              <a:rPr lang="en-GB" sz="1200" dirty="0" smtClean="0"/>
              <a:t>2015-1-DE02-KA204-002327, responsible: </a:t>
            </a:r>
            <a:r>
              <a:rPr lang="en-GB" sz="1200" dirty="0" err="1" smtClean="0"/>
              <a:t>Katholische</a:t>
            </a:r>
            <a:r>
              <a:rPr lang="en-GB" sz="1200" dirty="0" smtClean="0"/>
              <a:t> </a:t>
            </a:r>
            <a:r>
              <a:rPr lang="en-GB" sz="1200" dirty="0" err="1" smtClean="0"/>
              <a:t>Erwachsenenbildung</a:t>
            </a:r>
            <a:r>
              <a:rPr lang="en-GB" sz="1200" dirty="0" smtClean="0"/>
              <a:t> Deutschland</a:t>
            </a:r>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168" y="5133687"/>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fik 6"/>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8"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11" name="Textfeld 10"/>
          <p:cNvSpPr txBox="1"/>
          <p:nvPr/>
        </p:nvSpPr>
        <p:spPr>
          <a:xfrm>
            <a:off x="2374640" y="6471002"/>
            <a:ext cx="1621296" cy="1200329"/>
          </a:xfrm>
          <a:prstGeom prst="rect">
            <a:avLst/>
          </a:prstGeom>
          <a:noFill/>
        </p:spPr>
        <p:txBody>
          <a:bodyPr wrap="square" rtlCol="0">
            <a:spAutoFit/>
          </a:bodyPr>
          <a:lstStyle/>
          <a:p>
            <a:r>
              <a:rPr lang="en-GB" dirty="0" smtClean="0">
                <a:solidFill>
                  <a:schemeClr val="bg1"/>
                </a:solidFill>
              </a:rPr>
              <a:t>Introduction 1 			</a:t>
            </a:r>
            <a:endParaRPr lang="en-GB" dirty="0">
              <a:solidFill>
                <a:schemeClr val="bg1"/>
              </a:solidFill>
            </a:endParaRPr>
          </a:p>
        </p:txBody>
      </p:sp>
      <p:sp>
        <p:nvSpPr>
          <p:cNvPr id="5" name="Rechteck 4"/>
          <p:cNvSpPr/>
          <p:nvPr/>
        </p:nvSpPr>
        <p:spPr>
          <a:xfrm>
            <a:off x="6257611" y="6453336"/>
            <a:ext cx="80342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1</a:t>
            </a:fld>
            <a:endParaRPr lang="en-GB" dirty="0">
              <a:solidFill>
                <a:schemeClr val="bg1"/>
              </a:solidFill>
            </a:endParaRPr>
          </a:p>
        </p:txBody>
      </p:sp>
    </p:spTree>
    <p:extLst>
      <p:ext uri="{BB962C8B-B14F-4D97-AF65-F5344CB8AC3E}">
        <p14:creationId xmlns:p14="http://schemas.microsoft.com/office/powerpoint/2010/main" val="3282161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548681"/>
            <a:ext cx="2351559" cy="300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6259"/>
          <a:stretch/>
        </p:blipFill>
        <p:spPr bwMode="auto">
          <a:xfrm>
            <a:off x="35495" y="45770"/>
            <a:ext cx="9106917" cy="640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26524" y="505691"/>
            <a:ext cx="7561900" cy="877163"/>
          </a:xfrm>
          <a:prstGeom prst="rect">
            <a:avLst/>
          </a:prstGeom>
          <a:solidFill>
            <a:schemeClr val="bg1"/>
          </a:solidFill>
        </p:spPr>
        <p:txBody>
          <a:bodyPr wrap="square" rtlCol="0">
            <a:spAutoFit/>
          </a:bodyPr>
          <a:lstStyle/>
          <a:p>
            <a:r>
              <a:rPr lang="de-DE" sz="1100" b="1" dirty="0" smtClean="0"/>
              <a:t>Module 2</a:t>
            </a:r>
          </a:p>
          <a:p>
            <a:r>
              <a:rPr lang="de-DE" sz="4000" b="1" dirty="0" err="1" smtClean="0">
                <a:solidFill>
                  <a:srgbClr val="0070C0"/>
                </a:solidFill>
              </a:rPr>
              <a:t>Collection</a:t>
            </a:r>
            <a:r>
              <a:rPr lang="de-DE" sz="4000" b="1" dirty="0" smtClean="0"/>
              <a:t> </a:t>
            </a:r>
            <a:r>
              <a:rPr lang="de-DE" sz="4000" b="1" dirty="0" err="1"/>
              <a:t>of</a:t>
            </a:r>
            <a:r>
              <a:rPr lang="de-DE" sz="4000" b="1" dirty="0"/>
              <a:t> relevant </a:t>
            </a:r>
            <a:r>
              <a:rPr lang="de-DE" sz="4000" b="1" dirty="0" err="1"/>
              <a:t>information</a:t>
            </a:r>
            <a:endParaRPr lang="de-DE" sz="4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5"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6"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10</a:t>
            </a:fld>
            <a:endParaRPr lang="de-DE" dirty="0">
              <a:solidFill>
                <a:schemeClr val="bg1"/>
              </a:solidFill>
            </a:endParaRPr>
          </a:p>
        </p:txBody>
      </p:sp>
    </p:spTree>
    <p:extLst>
      <p:ext uri="{BB962C8B-B14F-4D97-AF65-F5344CB8AC3E}">
        <p14:creationId xmlns:p14="http://schemas.microsoft.com/office/powerpoint/2010/main" val="360100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862322"/>
          </a:xfrm>
          <a:prstGeom prst="rect">
            <a:avLst/>
          </a:prstGeom>
          <a:solidFill>
            <a:schemeClr val="bg1"/>
          </a:solidFill>
        </p:spPr>
        <p:txBody>
          <a:bodyPr wrap="square" rtlCol="0">
            <a:spAutoFit/>
          </a:bodyPr>
          <a:lstStyle/>
          <a:p>
            <a:r>
              <a:rPr lang="en-US" sz="2000" b="1" dirty="0">
                <a:solidFill>
                  <a:srgbClr val="0070C0"/>
                </a:solidFill>
              </a:rPr>
              <a:t>European and international platforms and </a:t>
            </a:r>
            <a:r>
              <a:rPr lang="en-US" sz="2000" b="1" dirty="0" smtClean="0">
                <a:solidFill>
                  <a:srgbClr val="0070C0"/>
                </a:solidFill>
              </a:rPr>
              <a:t>media</a:t>
            </a:r>
          </a:p>
          <a:p>
            <a:endParaRPr lang="en-US" sz="2000" b="1" dirty="0">
              <a:solidFill>
                <a:srgbClr val="0070C0"/>
              </a:solidFill>
            </a:endParaRPr>
          </a:p>
          <a:p>
            <a:r>
              <a:rPr lang="en-US" sz="2000" b="1" dirty="0" smtClean="0"/>
              <a:t>EPALE </a:t>
            </a:r>
            <a:r>
              <a:rPr lang="en-US" sz="2000" b="1" dirty="0"/>
              <a:t>(Electronic Platform for Adult Learning in </a:t>
            </a:r>
            <a:r>
              <a:rPr lang="en-US" sz="2000" b="1" dirty="0" smtClean="0"/>
              <a:t>Europe)</a:t>
            </a:r>
            <a:endParaRPr lang="de-DE" sz="2000" dirty="0"/>
          </a:p>
          <a:p>
            <a:pPr lvl="0"/>
            <a:r>
              <a:rPr lang="en-GB" sz="2000" dirty="0"/>
              <a:t>http://ec.europa.eu/epale/en</a:t>
            </a:r>
            <a:r>
              <a:rPr lang="en-GB" sz="2000" u="sng" dirty="0" smtClean="0"/>
              <a:t/>
            </a:r>
            <a:br>
              <a:rPr lang="en-GB" sz="2000" u="sng" dirty="0" smtClean="0"/>
            </a:br>
            <a:r>
              <a:rPr lang="en-GB" sz="2000" u="sng" dirty="0" smtClean="0"/>
              <a:t/>
            </a:r>
            <a:br>
              <a:rPr lang="en-GB" sz="2000" u="sng" dirty="0" smtClean="0"/>
            </a:br>
            <a:r>
              <a:rPr lang="en-GB" sz="2000" u="sng" dirty="0" smtClean="0"/>
              <a:t/>
            </a:r>
            <a:br>
              <a:rPr lang="en-GB" sz="2000" u="sng" dirty="0" smtClean="0"/>
            </a:br>
            <a:r>
              <a:rPr lang="en-GB" sz="2000" u="sng" dirty="0" smtClean="0"/>
              <a:t/>
            </a:r>
            <a:br>
              <a:rPr lang="en-GB" sz="2000" u="sng" dirty="0" smtClean="0"/>
            </a:br>
            <a:endParaRPr lang="de-DE" sz="2000" dirty="0"/>
          </a:p>
          <a:p>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9552" y="1936440"/>
            <a:ext cx="4844256" cy="40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724128" y="1926163"/>
            <a:ext cx="3168352"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Platform paid for by European Commission  </a:t>
            </a:r>
            <a:br>
              <a:rPr lang="en-US" dirty="0" smtClean="0"/>
            </a:br>
            <a:endParaRPr lang="en-US" dirty="0" smtClean="0"/>
          </a:p>
          <a:p>
            <a:pPr marL="285750" indent="-285750">
              <a:buFont typeface="Arial" panose="020B0604020202020204" pitchFamily="34" charset="0"/>
              <a:buChar char="•"/>
            </a:pPr>
            <a:r>
              <a:rPr lang="en-US" dirty="0" smtClean="0"/>
              <a:t>Multilingual </a:t>
            </a:r>
            <a:br>
              <a:rPr lang="en-US" dirty="0" smtClean="0"/>
            </a:br>
            <a:endParaRPr lang="en-US" dirty="0" smtClean="0"/>
          </a:p>
          <a:p>
            <a:pPr marL="285750" indent="-285750">
              <a:buFont typeface="Arial" panose="020B0604020202020204" pitchFamily="34" charset="0"/>
              <a:buChar char="•"/>
            </a:pPr>
            <a:r>
              <a:rPr lang="en-US" dirty="0" smtClean="0"/>
              <a:t>Community of adult educators</a:t>
            </a:r>
            <a:br>
              <a:rPr lang="en-US" dirty="0" smtClean="0"/>
            </a:br>
            <a:endParaRPr lang="en-US" dirty="0" smtClean="0"/>
          </a:p>
          <a:p>
            <a:pPr marL="285750" indent="-285750">
              <a:buFont typeface="Arial" panose="020B0604020202020204" pitchFamily="34" charset="0"/>
              <a:buChar char="•"/>
            </a:pPr>
            <a:r>
              <a:rPr lang="en-US" dirty="0" smtClean="0"/>
              <a:t>News / content by national partners and </a:t>
            </a:r>
            <a:r>
              <a:rPr lang="en-US" dirty="0"/>
              <a:t>community </a:t>
            </a:r>
            <a:r>
              <a:rPr lang="en-US" dirty="0" smtClean="0"/>
              <a:t>contributors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Publication of own articles / events / blogs</a:t>
            </a:r>
          </a:p>
          <a:p>
            <a:endParaRPr lang="en-US" dirty="0" smtClean="0"/>
          </a:p>
          <a:p>
            <a:endParaRPr lang="de-DE" dirty="0"/>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11</a:t>
            </a:fld>
            <a:endParaRPr lang="de-DE" dirty="0">
              <a:solidFill>
                <a:schemeClr val="bg1"/>
              </a:solidFill>
            </a:endParaRPr>
          </a:p>
        </p:txBody>
      </p:sp>
    </p:spTree>
    <p:extLst>
      <p:ext uri="{BB962C8B-B14F-4D97-AF65-F5344CB8AC3E}">
        <p14:creationId xmlns:p14="http://schemas.microsoft.com/office/powerpoint/2010/main" val="246871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862322"/>
          </a:xfrm>
          <a:prstGeom prst="rect">
            <a:avLst/>
          </a:prstGeom>
          <a:solidFill>
            <a:schemeClr val="bg1"/>
          </a:solidFill>
        </p:spPr>
        <p:txBody>
          <a:bodyPr wrap="square" rtlCol="0">
            <a:spAutoFit/>
          </a:bodyPr>
          <a:lstStyle/>
          <a:p>
            <a:r>
              <a:rPr lang="en-US" sz="2000" b="1" dirty="0">
                <a:solidFill>
                  <a:srgbClr val="0070C0"/>
                </a:solidFill>
              </a:rPr>
              <a:t>European and international platforms and </a:t>
            </a:r>
            <a:r>
              <a:rPr lang="en-US" sz="2000" b="1" dirty="0" smtClean="0">
                <a:solidFill>
                  <a:srgbClr val="0070C0"/>
                </a:solidFill>
              </a:rPr>
              <a:t>media</a:t>
            </a:r>
          </a:p>
          <a:p>
            <a:endParaRPr lang="en-US" sz="2000" b="1" dirty="0">
              <a:solidFill>
                <a:srgbClr val="0070C0"/>
              </a:solidFill>
            </a:endParaRPr>
          </a:p>
          <a:p>
            <a:r>
              <a:rPr lang="de-DE" sz="2000" b="1" dirty="0" smtClean="0"/>
              <a:t>ELM </a:t>
            </a:r>
            <a:r>
              <a:rPr lang="en-US" sz="2000" b="1" dirty="0" smtClean="0"/>
              <a:t>(European Lifelong Learning Magazine)</a:t>
            </a:r>
            <a:endParaRPr lang="de-DE" sz="2000" dirty="0"/>
          </a:p>
          <a:p>
            <a:pPr lvl="0"/>
            <a:r>
              <a:rPr lang="en-GB" sz="2000" dirty="0" smtClean="0"/>
              <a:t>www.elmmagazine.eu </a:t>
            </a:r>
            <a:r>
              <a:rPr lang="en-GB" sz="2000" u="sng" dirty="0"/>
              <a:t/>
            </a:r>
            <a:br>
              <a:rPr lang="en-GB" sz="2000" u="sng" dirty="0"/>
            </a:br>
            <a:endParaRPr lang="en-GB" sz="2000" u="sng" dirty="0" smtClean="0"/>
          </a:p>
          <a:p>
            <a:pPr lvl="0"/>
            <a:r>
              <a:rPr lang="de-DE" sz="2000" u="sng" dirty="0" smtClean="0"/>
              <a:t> </a:t>
            </a:r>
            <a:endParaRPr lang="de-DE" sz="2000" dirty="0"/>
          </a:p>
          <a:p>
            <a:pPr lvl="0"/>
            <a:r>
              <a:rPr lang="en-GB" sz="2000" u="sng" dirty="0" smtClean="0"/>
              <a:t/>
            </a:r>
            <a:br>
              <a:rPr lang="en-GB" sz="2000" u="sng" dirty="0" smtClean="0"/>
            </a:br>
            <a:endParaRPr lang="de-DE" sz="2000" dirty="0"/>
          </a:p>
          <a:p>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568" y="1926163"/>
            <a:ext cx="4272770" cy="428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Journalistic online magazine (Finland)</a:t>
            </a:r>
            <a:br>
              <a:rPr lang="en-US" dirty="0" smtClean="0"/>
            </a:br>
            <a:endParaRPr lang="en-US" dirty="0" smtClean="0"/>
          </a:p>
          <a:p>
            <a:pPr marL="285750" indent="-285750">
              <a:buFont typeface="Arial" panose="020B0604020202020204" pitchFamily="34" charset="0"/>
              <a:buChar char="•"/>
            </a:pPr>
            <a:r>
              <a:rPr lang="en-US" dirty="0" smtClean="0"/>
              <a:t>Independent and professional</a:t>
            </a:r>
            <a:br>
              <a:rPr lang="en-US" dirty="0" smtClean="0"/>
            </a:br>
            <a:r>
              <a:rPr lang="en-US" dirty="0" smtClean="0"/>
              <a:t> </a:t>
            </a:r>
          </a:p>
          <a:p>
            <a:pPr marL="285750" indent="-285750">
              <a:buFont typeface="Arial" panose="020B0604020202020204" pitchFamily="34" charset="0"/>
              <a:buChar char="•"/>
            </a:pPr>
            <a:r>
              <a:rPr lang="en-US" dirty="0" smtClean="0"/>
              <a:t>European network of contributors/partners</a:t>
            </a:r>
            <a:br>
              <a:rPr lang="en-US" dirty="0" smtClean="0"/>
            </a:br>
            <a:endParaRPr lang="en-US" dirty="0" smtClean="0"/>
          </a:p>
          <a:p>
            <a:pPr marL="285750" indent="-285750">
              <a:buFont typeface="Arial" panose="020B0604020202020204" pitchFamily="34" charset="0"/>
              <a:buChar char="•"/>
            </a:pPr>
            <a:r>
              <a:rPr lang="en-US" dirty="0" smtClean="0"/>
              <a:t>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Publisher</a:t>
            </a:r>
            <a:r>
              <a:rPr lang="en-US" dirty="0"/>
              <a:t>: Finnish Lifelong Learning Foundation (</a:t>
            </a:r>
            <a:r>
              <a:rPr lang="en-US" dirty="0" smtClean="0"/>
              <a:t>KVS)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Developed in the framework of former European </a:t>
            </a:r>
            <a:r>
              <a:rPr lang="en-US" dirty="0" err="1" smtClean="0"/>
              <a:t>InfoNet</a:t>
            </a:r>
            <a:r>
              <a:rPr lang="en-US" dirty="0" smtClean="0"/>
              <a:t> Adult Education (project partner of LEK)</a:t>
            </a:r>
          </a:p>
          <a:p>
            <a:endParaRPr lang="en-US" dirty="0" smtClean="0"/>
          </a:p>
          <a:p>
            <a:endParaRPr lang="en-US" dirty="0" smtClean="0"/>
          </a:p>
          <a:p>
            <a:endParaRPr lang="de-DE"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12</a:t>
            </a:fld>
            <a:endParaRPr lang="de-DE" dirty="0">
              <a:solidFill>
                <a:schemeClr val="bg1"/>
              </a:solidFill>
            </a:endParaRPr>
          </a:p>
        </p:txBody>
      </p:sp>
    </p:spTree>
    <p:extLst>
      <p:ext uri="{BB962C8B-B14F-4D97-AF65-F5344CB8AC3E}">
        <p14:creationId xmlns:p14="http://schemas.microsoft.com/office/powerpoint/2010/main" val="2198082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554545"/>
          </a:xfrm>
          <a:prstGeom prst="rect">
            <a:avLst/>
          </a:prstGeom>
          <a:solidFill>
            <a:schemeClr val="bg1"/>
          </a:solidFill>
        </p:spPr>
        <p:txBody>
          <a:bodyPr wrap="square" rtlCol="0">
            <a:spAutoFit/>
          </a:bodyPr>
          <a:lstStyle/>
          <a:p>
            <a:r>
              <a:rPr lang="en-US" sz="2000" b="1" dirty="0">
                <a:solidFill>
                  <a:srgbClr val="0070C0"/>
                </a:solidFill>
              </a:rPr>
              <a:t>European and international platforms and </a:t>
            </a:r>
            <a:r>
              <a:rPr lang="en-US" sz="2000" b="1" dirty="0" smtClean="0">
                <a:solidFill>
                  <a:srgbClr val="0070C0"/>
                </a:solidFill>
              </a:rPr>
              <a:t>media</a:t>
            </a:r>
          </a:p>
          <a:p>
            <a:endParaRPr lang="en-US" sz="2000" b="1" dirty="0">
              <a:solidFill>
                <a:srgbClr val="0070C0"/>
              </a:solidFill>
            </a:endParaRPr>
          </a:p>
          <a:p>
            <a:r>
              <a:rPr lang="de-DE" sz="2000" b="1" dirty="0" smtClean="0"/>
              <a:t>Website EAEA </a:t>
            </a:r>
            <a:r>
              <a:rPr lang="en-US" sz="2000" b="1" dirty="0"/>
              <a:t>(European Association for the Education of Adults )</a:t>
            </a:r>
            <a:endParaRPr lang="de-DE" sz="2000" dirty="0"/>
          </a:p>
          <a:p>
            <a:pPr lvl="0"/>
            <a:r>
              <a:rPr lang="en-GB" sz="2000" dirty="0" smtClean="0"/>
              <a:t>www.eaea.org</a:t>
            </a:r>
            <a:r>
              <a:rPr lang="en-GB" sz="2000" u="sng" dirty="0"/>
              <a:t/>
            </a:r>
            <a:br>
              <a:rPr lang="en-GB" sz="2000" u="sng" dirty="0"/>
            </a:br>
            <a:endParaRPr lang="de-DE" sz="2000" dirty="0"/>
          </a:p>
          <a:p>
            <a:pPr lvl="0"/>
            <a:r>
              <a:rPr lang="en-GB" sz="2000" u="sng" dirty="0" smtClean="0"/>
              <a:t/>
            </a:r>
            <a:br>
              <a:rPr lang="en-GB" sz="2000" u="sng" dirty="0" smtClean="0"/>
            </a:br>
            <a:endParaRPr lang="de-DE" sz="2000" dirty="0"/>
          </a:p>
          <a:p>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pic>
        <p:nvPicPr>
          <p:cNvPr id="3075"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3897" y="2032000"/>
            <a:ext cx="3541486" cy="407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675616" y="2132856"/>
            <a:ext cx="3600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Website of European adult education stakeholders  </a:t>
            </a:r>
            <a:br>
              <a:rPr lang="en-US" dirty="0" smtClean="0"/>
            </a:br>
            <a:endParaRPr lang="en-US" dirty="0" smtClean="0"/>
          </a:p>
          <a:p>
            <a:pPr marL="285750" indent="-285750">
              <a:buFont typeface="Arial" panose="020B0604020202020204" pitchFamily="34" charset="0"/>
              <a:buChar char="•"/>
            </a:pPr>
            <a:r>
              <a:rPr lang="en-US" dirty="0" smtClean="0"/>
              <a:t>News (focus: policy sector)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EAEA</a:t>
            </a:r>
            <a:r>
              <a:rPr lang="en-US" dirty="0" smtClean="0"/>
              <a:t> matters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English / partly multilingual</a:t>
            </a:r>
          </a:p>
          <a:p>
            <a:endParaRPr lang="en-US" dirty="0" smtClean="0"/>
          </a:p>
          <a:p>
            <a:endParaRPr lang="de-DE" dirty="0"/>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13</a:t>
            </a:fld>
            <a:endParaRPr lang="de-DE" dirty="0">
              <a:solidFill>
                <a:schemeClr val="bg1"/>
              </a:solidFill>
            </a:endParaRPr>
          </a:p>
        </p:txBody>
      </p:sp>
    </p:spTree>
    <p:extLst>
      <p:ext uri="{BB962C8B-B14F-4D97-AF65-F5344CB8AC3E}">
        <p14:creationId xmlns:p14="http://schemas.microsoft.com/office/powerpoint/2010/main" val="2495334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631216"/>
          </a:xfrm>
          <a:prstGeom prst="rect">
            <a:avLst/>
          </a:prstGeom>
          <a:solidFill>
            <a:schemeClr val="bg1"/>
          </a:solidFill>
        </p:spPr>
        <p:txBody>
          <a:bodyPr wrap="square" rtlCol="0">
            <a:spAutoFit/>
          </a:bodyPr>
          <a:lstStyle/>
          <a:p>
            <a:r>
              <a:rPr lang="en-GB" sz="2000" b="1" dirty="0" smtClean="0">
                <a:solidFill>
                  <a:srgbClr val="0070C0"/>
                </a:solidFill>
              </a:rPr>
              <a:t>European and international platforms and media</a:t>
            </a:r>
          </a:p>
          <a:p>
            <a:endParaRPr lang="en-GB" sz="2000" b="1" dirty="0" smtClean="0">
              <a:solidFill>
                <a:srgbClr val="0070C0"/>
              </a:solidFill>
            </a:endParaRPr>
          </a:p>
          <a:p>
            <a:r>
              <a:rPr lang="en-GB" sz="2000" b="1" dirty="0" smtClean="0"/>
              <a:t>Website UNESCO Institute for Lifelong Learning</a:t>
            </a:r>
            <a:endParaRPr lang="en-GB" sz="2000" dirty="0" smtClean="0"/>
          </a:p>
          <a:p>
            <a:pPr lvl="0"/>
            <a:r>
              <a:rPr lang="en-GB" sz="2000" dirty="0" err="1" smtClean="0"/>
              <a:t>www.uil.unesco.org</a:t>
            </a:r>
            <a:r>
              <a:rPr lang="en-GB" sz="2000" dirty="0" smtClean="0"/>
              <a:t>/</a:t>
            </a:r>
            <a:r>
              <a:rPr lang="en-GB" sz="2000" u="sng" dirty="0" smtClean="0"/>
              <a:t/>
            </a:r>
            <a:br>
              <a:rPr lang="en-GB" sz="2000" u="sng" dirty="0" smtClean="0"/>
            </a:br>
            <a:endParaRPr lang="en-GB"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pic>
        <p:nvPicPr>
          <p:cNvPr id="409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568" y="1941624"/>
            <a:ext cx="3848302" cy="405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Webpage of UNESCO institute </a:t>
            </a:r>
            <a:br>
              <a:rPr lang="en-US" dirty="0" smtClean="0"/>
            </a:br>
            <a:endParaRPr lang="en-US" dirty="0" smtClean="0"/>
          </a:p>
          <a:p>
            <a:pPr marL="285750" indent="-285750">
              <a:buFont typeface="Arial" panose="020B0604020202020204" pitchFamily="34" charset="0"/>
              <a:buChar char="•"/>
            </a:pPr>
            <a:r>
              <a:rPr lang="en-US" dirty="0" smtClean="0"/>
              <a:t>Focus: international activities and news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ALADIN</a:t>
            </a:r>
            <a:r>
              <a:rPr lang="en-US" dirty="0" smtClean="0"/>
              <a:t>,  Adult </a:t>
            </a:r>
            <a:r>
              <a:rPr lang="en-US" dirty="0"/>
              <a:t>Learning Documentation and Information </a:t>
            </a:r>
            <a:r>
              <a:rPr lang="en-US" dirty="0" smtClean="0"/>
              <a:t>Network</a:t>
            </a:r>
            <a:br>
              <a:rPr lang="en-US" dirty="0" smtClean="0"/>
            </a:br>
            <a:endParaRPr lang="en-US" dirty="0"/>
          </a:p>
          <a:p>
            <a:pPr marL="285750" indent="-285750">
              <a:buFont typeface="Arial" panose="020B0604020202020204" pitchFamily="34" charset="0"/>
              <a:buChar char="•"/>
            </a:pPr>
            <a:r>
              <a:rPr lang="en-US" dirty="0" smtClean="0"/>
              <a:t>International </a:t>
            </a:r>
            <a:r>
              <a:rPr lang="en-US" dirty="0"/>
              <a:t>Review of Education – Journal of Lifelong Learning</a:t>
            </a:r>
            <a:endParaRPr lang="en-US" dirty="0" smtClean="0"/>
          </a:p>
          <a:p>
            <a:pPr marL="285750" indent="-285750">
              <a:buFont typeface="Arial" panose="020B0604020202020204" pitchFamily="34" charset="0"/>
              <a:buChar char="•"/>
            </a:pPr>
            <a:endParaRPr lang="en-US" dirty="0"/>
          </a:p>
          <a:p>
            <a:endParaRPr lang="en-US" dirty="0" smtClean="0"/>
          </a:p>
          <a:p>
            <a:endParaRPr lang="en-US" dirty="0" smtClean="0"/>
          </a:p>
          <a:p>
            <a:endParaRPr lang="de-DE"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14</a:t>
            </a:fld>
            <a:endParaRPr lang="de-DE" dirty="0">
              <a:solidFill>
                <a:schemeClr val="bg1"/>
              </a:solidFill>
            </a:endParaRPr>
          </a:p>
        </p:txBody>
      </p:sp>
    </p:spTree>
    <p:extLst>
      <p:ext uri="{BB962C8B-B14F-4D97-AF65-F5344CB8AC3E}">
        <p14:creationId xmlns:p14="http://schemas.microsoft.com/office/powerpoint/2010/main" val="151073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631216"/>
          </a:xfrm>
          <a:prstGeom prst="rect">
            <a:avLst/>
          </a:prstGeom>
          <a:solidFill>
            <a:schemeClr val="bg1"/>
          </a:solidFill>
        </p:spPr>
        <p:txBody>
          <a:bodyPr wrap="square" rtlCol="0">
            <a:spAutoFit/>
          </a:bodyPr>
          <a:lstStyle/>
          <a:p>
            <a:r>
              <a:rPr lang="en-US" sz="2000" b="1" dirty="0">
                <a:solidFill>
                  <a:srgbClr val="0070C0"/>
                </a:solidFill>
              </a:rPr>
              <a:t>European and international platforms and </a:t>
            </a:r>
            <a:r>
              <a:rPr lang="en-US" sz="2000" b="1" dirty="0" smtClean="0">
                <a:solidFill>
                  <a:srgbClr val="0070C0"/>
                </a:solidFill>
              </a:rPr>
              <a:t>media</a:t>
            </a:r>
          </a:p>
          <a:p>
            <a:endParaRPr lang="en-US" sz="2000" b="1" dirty="0">
              <a:solidFill>
                <a:srgbClr val="0070C0"/>
              </a:solidFill>
            </a:endParaRPr>
          </a:p>
          <a:p>
            <a:r>
              <a:rPr lang="en-US" sz="2000" b="1" dirty="0" smtClean="0"/>
              <a:t>European </a:t>
            </a:r>
            <a:r>
              <a:rPr lang="en-US" sz="2000" b="1" dirty="0"/>
              <a:t>Journal for Research on the Education and Learning of Adults </a:t>
            </a:r>
            <a:r>
              <a:rPr lang="en-US" sz="2000" b="1" dirty="0" smtClean="0"/>
              <a:t> (ESREA)</a:t>
            </a:r>
            <a:endParaRPr lang="en-GB" sz="2000" dirty="0" smtClean="0"/>
          </a:p>
          <a:p>
            <a:r>
              <a:rPr lang="de-DE" sz="2000" dirty="0"/>
              <a:t>http://www.rela.ep.liu.se</a:t>
            </a: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pic>
        <p:nvPicPr>
          <p:cNvPr id="512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5576" y="2126218"/>
            <a:ext cx="2781378" cy="402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Scientific journal (peer reviewed)</a:t>
            </a:r>
            <a:br>
              <a:rPr lang="en-US" dirty="0" smtClean="0"/>
            </a:br>
            <a:endParaRPr lang="en-US" dirty="0" smtClean="0"/>
          </a:p>
          <a:p>
            <a:pPr marL="285750" indent="-285750">
              <a:buFont typeface="Arial" panose="020B0604020202020204" pitchFamily="34" charset="0"/>
              <a:buChar char="•"/>
            </a:pPr>
            <a:r>
              <a:rPr lang="en-US" dirty="0" smtClean="0"/>
              <a:t>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Publisher: </a:t>
            </a:r>
            <a:r>
              <a:rPr lang="en-US" dirty="0"/>
              <a:t>European Society for Research on the Education of Adults (ESREA</a:t>
            </a:r>
            <a:r>
              <a:rPr lang="en-US" dirty="0" smtClean="0"/>
              <a:t>) </a:t>
            </a:r>
          </a:p>
          <a:p>
            <a:pPr marL="285750" indent="-285750">
              <a:buFont typeface="Arial" panose="020B0604020202020204" pitchFamily="34" charset="0"/>
              <a:buChar char="•"/>
            </a:pPr>
            <a:endParaRPr lang="en-US" dirty="0"/>
          </a:p>
          <a:p>
            <a:endParaRPr lang="en-US" dirty="0" smtClean="0"/>
          </a:p>
          <a:p>
            <a:endParaRPr lang="en-US" dirty="0" smtClean="0"/>
          </a:p>
          <a:p>
            <a:endParaRPr lang="de-DE"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15</a:t>
            </a:fld>
            <a:endParaRPr lang="de-DE" dirty="0">
              <a:solidFill>
                <a:schemeClr val="bg1"/>
              </a:solidFill>
            </a:endParaRPr>
          </a:p>
        </p:txBody>
      </p:sp>
    </p:spTree>
    <p:extLst>
      <p:ext uri="{BB962C8B-B14F-4D97-AF65-F5344CB8AC3E}">
        <p14:creationId xmlns:p14="http://schemas.microsoft.com/office/powerpoint/2010/main" val="276879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323439"/>
          </a:xfrm>
          <a:prstGeom prst="rect">
            <a:avLst/>
          </a:prstGeom>
          <a:solidFill>
            <a:schemeClr val="bg1"/>
          </a:solidFill>
        </p:spPr>
        <p:txBody>
          <a:bodyPr wrap="square" rtlCol="0">
            <a:spAutoFit/>
          </a:bodyPr>
          <a:lstStyle/>
          <a:p>
            <a:r>
              <a:rPr lang="en-US" sz="2000" b="1" dirty="0" smtClean="0">
                <a:solidFill>
                  <a:srgbClr val="0070C0"/>
                </a:solidFill>
              </a:rPr>
              <a:t>National </a:t>
            </a:r>
            <a:r>
              <a:rPr lang="en-US" sz="2000" b="1" dirty="0" smtClean="0">
                <a:solidFill>
                  <a:srgbClr val="0070C0"/>
                </a:solidFill>
              </a:rPr>
              <a:t>/ regional </a:t>
            </a:r>
            <a:r>
              <a:rPr lang="en-US" sz="2000" b="1" dirty="0" smtClean="0">
                <a:solidFill>
                  <a:srgbClr val="0070C0"/>
                </a:solidFill>
              </a:rPr>
              <a:t>platforms </a:t>
            </a:r>
          </a:p>
          <a:p>
            <a:endParaRPr lang="en-US" sz="2000" b="1" dirty="0">
              <a:solidFill>
                <a:srgbClr val="0070C0"/>
              </a:solidFill>
            </a:endParaRPr>
          </a:p>
          <a:p>
            <a:r>
              <a:rPr lang="en-US" sz="2000" b="1" dirty="0" smtClean="0"/>
              <a:t>Example from Austria: erwachsenenbildung.at</a:t>
            </a:r>
          </a:p>
          <a:p>
            <a:r>
              <a:rPr lang="en-US" sz="2000" dirty="0"/>
              <a:t>www.erwachsenenbildung.at</a:t>
            </a:r>
            <a:endParaRPr lang="de-DE" sz="2000"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 </a:t>
            </a:r>
            <a:endParaRPr lang="de-DE" dirty="0">
              <a:solidFill>
                <a:schemeClr val="bg1"/>
              </a:solidFill>
            </a:endParaRPr>
          </a:p>
        </p:txBody>
      </p:sp>
      <p:sp>
        <p:nvSpPr>
          <p:cNvPr id="9" name="Textfeld 8"/>
          <p:cNvSpPr txBox="1"/>
          <p:nvPr/>
        </p:nvSpPr>
        <p:spPr>
          <a:xfrm>
            <a:off x="5076056" y="1926163"/>
            <a:ext cx="3816424"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Journalistic online magazine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German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a:t>
            </a:r>
            <a:r>
              <a:rPr lang="en-US" dirty="0" smtClean="0"/>
              <a:t>nforms </a:t>
            </a:r>
            <a:r>
              <a:rPr lang="en-US" dirty="0"/>
              <a:t>about education information systems, basic and current topics of adult education in Austria and the </a:t>
            </a:r>
            <a:r>
              <a:rPr lang="en-US" dirty="0" smtClean="0"/>
              <a:t>EU</a:t>
            </a:r>
          </a:p>
          <a:p>
            <a:endParaRPr lang="de-DE"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16</a:t>
            </a:fld>
            <a:endParaRPr lang="de-DE" dirty="0">
              <a:solidFill>
                <a:schemeClr val="bg1"/>
              </a:solidFill>
            </a:endParaRPr>
          </a:p>
        </p:txBody>
      </p:sp>
      <p:pic>
        <p:nvPicPr>
          <p:cNvPr id="2" name="Grafik 1"/>
          <p:cNvPicPr>
            <a:picLocks noChangeAspect="1"/>
          </p:cNvPicPr>
          <p:nvPr/>
        </p:nvPicPr>
        <p:blipFill rotWithShape="1">
          <a:blip r:embed="rId5"/>
          <a:srcRect l="10382" r="8342"/>
          <a:stretch/>
        </p:blipFill>
        <p:spPr>
          <a:xfrm>
            <a:off x="539552" y="1810457"/>
            <a:ext cx="4536505" cy="4444079"/>
          </a:xfrm>
          <a:prstGeom prst="rect">
            <a:avLst/>
          </a:prstGeom>
        </p:spPr>
      </p:pic>
    </p:spTree>
    <p:extLst>
      <p:ext uri="{BB962C8B-B14F-4D97-AF65-F5344CB8AC3E}">
        <p14:creationId xmlns:p14="http://schemas.microsoft.com/office/powerpoint/2010/main" val="3741114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323439"/>
          </a:xfrm>
          <a:prstGeom prst="rect">
            <a:avLst/>
          </a:prstGeom>
          <a:solidFill>
            <a:schemeClr val="bg1"/>
          </a:solidFill>
        </p:spPr>
        <p:txBody>
          <a:bodyPr wrap="square" rtlCol="0">
            <a:spAutoFit/>
          </a:bodyPr>
          <a:lstStyle/>
          <a:p>
            <a:r>
              <a:rPr lang="en-US" sz="2000" b="1" dirty="0" smtClean="0">
                <a:solidFill>
                  <a:srgbClr val="0070C0"/>
                </a:solidFill>
              </a:rPr>
              <a:t>National </a:t>
            </a:r>
            <a:r>
              <a:rPr lang="en-US" sz="2000" b="1" dirty="0" smtClean="0">
                <a:solidFill>
                  <a:srgbClr val="0070C0"/>
                </a:solidFill>
              </a:rPr>
              <a:t>/ regional </a:t>
            </a:r>
            <a:r>
              <a:rPr lang="en-US" sz="2000" b="1" dirty="0" smtClean="0">
                <a:solidFill>
                  <a:srgbClr val="0070C0"/>
                </a:solidFill>
              </a:rPr>
              <a:t>platforms </a:t>
            </a:r>
          </a:p>
          <a:p>
            <a:endParaRPr lang="en-US" sz="2000" b="1" dirty="0">
              <a:solidFill>
                <a:srgbClr val="0070C0"/>
              </a:solidFill>
            </a:endParaRPr>
          </a:p>
          <a:p>
            <a:r>
              <a:rPr lang="en-US" sz="2000" b="1" dirty="0" smtClean="0"/>
              <a:t>Example from Nordic countries: </a:t>
            </a:r>
            <a:r>
              <a:rPr lang="en-US" sz="2000" b="1" dirty="0" err="1" smtClean="0"/>
              <a:t>DialogWeb</a:t>
            </a:r>
            <a:endParaRPr lang="en-US" sz="2000" b="1" dirty="0" smtClean="0"/>
          </a:p>
          <a:p>
            <a:r>
              <a:rPr lang="de-DE" sz="2000" dirty="0"/>
              <a:t>http://nvl.org/DialogWeb</a:t>
            </a: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9" name="Textfeld 8"/>
          <p:cNvSpPr txBox="1"/>
          <p:nvPr/>
        </p:nvSpPr>
        <p:spPr>
          <a:xfrm>
            <a:off x="5076056" y="1926163"/>
            <a:ext cx="3816424"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Thematic </a:t>
            </a:r>
            <a:r>
              <a:rPr lang="en-US" dirty="0"/>
              <a:t>online </a:t>
            </a:r>
            <a:r>
              <a:rPr lang="en-US" dirty="0" smtClean="0"/>
              <a:t>publication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Nordic languages </a:t>
            </a:r>
          </a:p>
          <a:p>
            <a:pPr marL="285750" indent="-285750">
              <a:buFont typeface="Arial" panose="020B0604020202020204" pitchFamily="34" charset="0"/>
              <a:buChar char="•"/>
            </a:pPr>
            <a:endParaRPr lang="en-US" dirty="0"/>
          </a:p>
          <a:p>
            <a:endParaRPr lang="en-US" dirty="0" smtClean="0"/>
          </a:p>
          <a:p>
            <a:endParaRPr lang="en-US" dirty="0" smtClean="0"/>
          </a:p>
          <a:p>
            <a:endParaRPr lang="de-DE" dirty="0"/>
          </a:p>
        </p:txBody>
      </p:sp>
      <p:pic>
        <p:nvPicPr>
          <p:cNvPr id="614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1230" y="1861656"/>
            <a:ext cx="4484826" cy="3901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17</a:t>
            </a:fld>
            <a:endParaRPr lang="de-DE" dirty="0">
              <a:solidFill>
                <a:schemeClr val="bg1"/>
              </a:solidFill>
            </a:endParaRPr>
          </a:p>
        </p:txBody>
      </p:sp>
    </p:spTree>
    <p:extLst>
      <p:ext uri="{BB962C8B-B14F-4D97-AF65-F5344CB8AC3E}">
        <p14:creationId xmlns:p14="http://schemas.microsoft.com/office/powerpoint/2010/main" val="3972529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015663"/>
          </a:xfrm>
          <a:prstGeom prst="rect">
            <a:avLst/>
          </a:prstGeom>
          <a:solidFill>
            <a:schemeClr val="bg1"/>
          </a:solidFill>
        </p:spPr>
        <p:txBody>
          <a:bodyPr wrap="square" rtlCol="0">
            <a:spAutoFit/>
          </a:bodyPr>
          <a:lstStyle/>
          <a:p>
            <a:r>
              <a:rPr lang="en-US" sz="2000" b="1" dirty="0" smtClean="0">
                <a:solidFill>
                  <a:srgbClr val="0070C0"/>
                </a:solidFill>
              </a:rPr>
              <a:t>National </a:t>
            </a:r>
            <a:r>
              <a:rPr lang="en-US" sz="2000" b="1" dirty="0" smtClean="0">
                <a:solidFill>
                  <a:srgbClr val="0070C0"/>
                </a:solidFill>
              </a:rPr>
              <a:t>/ regional </a:t>
            </a:r>
            <a:r>
              <a:rPr lang="en-US" sz="2000" b="1" dirty="0" smtClean="0">
                <a:solidFill>
                  <a:srgbClr val="0070C0"/>
                </a:solidFill>
              </a:rPr>
              <a:t>platforms </a:t>
            </a:r>
          </a:p>
          <a:p>
            <a:endParaRPr lang="en-US" sz="2000" b="1" dirty="0">
              <a:solidFill>
                <a:srgbClr val="0070C0"/>
              </a:solidFill>
            </a:endParaRPr>
          </a:p>
          <a:p>
            <a:r>
              <a:rPr lang="en-US" sz="2000" b="1" dirty="0" smtClean="0"/>
              <a:t>Example from </a:t>
            </a:r>
            <a:r>
              <a:rPr lang="en-US" sz="2000" b="1" dirty="0" err="1" smtClean="0"/>
              <a:t>xxxxx</a:t>
            </a:r>
            <a:r>
              <a:rPr lang="en-US" sz="2000" b="1" dirty="0" smtClean="0"/>
              <a:t> your country </a:t>
            </a:r>
            <a:r>
              <a:rPr lang="en-US" sz="2000" b="1" dirty="0" err="1" smtClean="0"/>
              <a:t>xxxxx</a:t>
            </a:r>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 </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18</a:t>
            </a:fld>
            <a:endParaRPr lang="de-DE" dirty="0">
              <a:solidFill>
                <a:schemeClr val="bg1"/>
              </a:solidFill>
            </a:endParaRPr>
          </a:p>
        </p:txBody>
      </p:sp>
    </p:spTree>
    <p:extLst>
      <p:ext uri="{BB962C8B-B14F-4D97-AF65-F5344CB8AC3E}">
        <p14:creationId xmlns:p14="http://schemas.microsoft.com/office/powerpoint/2010/main" val="696327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6" y="15632"/>
            <a:ext cx="9144000" cy="6096000"/>
          </a:xfrm>
          <a:prstGeom prst="rect">
            <a:avLst/>
          </a:prstGeom>
        </p:spPr>
      </p:pic>
      <p:sp>
        <p:nvSpPr>
          <p:cNvPr id="3" name="Textfeld 2"/>
          <p:cNvSpPr txBox="1"/>
          <p:nvPr/>
        </p:nvSpPr>
        <p:spPr>
          <a:xfrm>
            <a:off x="1475656" y="4221088"/>
            <a:ext cx="3168352" cy="1015663"/>
          </a:xfrm>
          <a:prstGeom prst="rect">
            <a:avLst/>
          </a:prstGeom>
          <a:noFill/>
        </p:spPr>
        <p:txBody>
          <a:bodyPr wrap="square" rtlCol="0">
            <a:spAutoFit/>
          </a:bodyPr>
          <a:lstStyle/>
          <a:p>
            <a:r>
              <a:rPr lang="de-DE" sz="6000" dirty="0" smtClean="0">
                <a:solidFill>
                  <a:schemeClr val="bg1"/>
                </a:solidFill>
              </a:rPr>
              <a:t>Interview</a:t>
            </a:r>
            <a:endParaRPr lang="de-DE" sz="6000" dirty="0">
              <a:solidFill>
                <a:schemeClr val="bg1"/>
              </a:solidFill>
            </a:endParaRPr>
          </a:p>
        </p:txBody>
      </p:sp>
      <p:pic>
        <p:nvPicPr>
          <p:cNvPr id="4" name="Grafik 3"/>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5"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9" name="Rechteck 8"/>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8" name="Ovale Legende 7"/>
          <p:cNvSpPr/>
          <p:nvPr/>
        </p:nvSpPr>
        <p:spPr>
          <a:xfrm rot="21181085">
            <a:off x="2824638" y="432427"/>
            <a:ext cx="2695266" cy="1453739"/>
          </a:xfrm>
          <a:prstGeom prst="wedgeEllipseCallout">
            <a:avLst>
              <a:gd name="adj1" fmla="val -82415"/>
              <a:gd name="adj2" fmla="val 63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Lunch? </a:t>
            </a:r>
          </a:p>
          <a:p>
            <a:pPr algn="ctr"/>
            <a:r>
              <a:rPr lang="de-DE" sz="2400" dirty="0" smtClean="0"/>
              <a:t>A </a:t>
            </a:r>
            <a:r>
              <a:rPr lang="de-DE" sz="2400" dirty="0" err="1" smtClean="0"/>
              <a:t>mixed</a:t>
            </a:r>
            <a:r>
              <a:rPr lang="de-DE" sz="2400" dirty="0" smtClean="0"/>
              <a:t> </a:t>
            </a:r>
            <a:r>
              <a:rPr lang="de-DE" sz="2400" dirty="0" err="1"/>
              <a:t>s</a:t>
            </a:r>
            <a:r>
              <a:rPr lang="de-DE" sz="2400" dirty="0" err="1" smtClean="0"/>
              <a:t>alad</a:t>
            </a:r>
            <a:r>
              <a:rPr lang="de-DE" sz="2400" dirty="0" smtClean="0"/>
              <a:t> </a:t>
            </a:r>
            <a:r>
              <a:rPr lang="de-DE" sz="2400" dirty="0" err="1" smtClean="0"/>
              <a:t>and</a:t>
            </a:r>
            <a:r>
              <a:rPr lang="de-DE" sz="2400" dirty="0" smtClean="0"/>
              <a:t> </a:t>
            </a:r>
            <a:r>
              <a:rPr lang="de-DE" sz="2400" dirty="0" err="1" smtClean="0"/>
              <a:t>pizza</a:t>
            </a:r>
            <a:r>
              <a:rPr lang="de-DE" sz="2400" dirty="0" smtClean="0"/>
              <a:t>.</a:t>
            </a:r>
            <a:endParaRPr lang="de-DE" sz="2400" dirty="0"/>
          </a:p>
        </p:txBody>
      </p:sp>
      <p:sp>
        <p:nvSpPr>
          <p:cNvPr id="11" name="Rechteck 10"/>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19</a:t>
            </a:fld>
            <a:endParaRPr lang="de-DE" dirty="0">
              <a:solidFill>
                <a:schemeClr val="bg1"/>
              </a:solidFill>
            </a:endParaRPr>
          </a:p>
        </p:txBody>
      </p:sp>
    </p:spTree>
    <p:extLst>
      <p:ext uri="{BB962C8B-B14F-4D97-AF65-F5344CB8AC3E}">
        <p14:creationId xmlns:p14="http://schemas.microsoft.com/office/powerpoint/2010/main" val="2876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505475"/>
          </a:xfrm>
        </p:spPr>
        <p:txBody>
          <a:bodyPr>
            <a:normAutofit fontScale="32500" lnSpcReduction="20000"/>
          </a:bodyPr>
          <a:lstStyle/>
          <a:p>
            <a:pPr marL="0" indent="0">
              <a:buNone/>
            </a:pPr>
            <a:r>
              <a:rPr lang="en-GB" sz="6200" b="1" dirty="0" smtClean="0">
                <a:solidFill>
                  <a:srgbClr val="0070C0"/>
                </a:solidFill>
              </a:rPr>
              <a:t>Parts of the seminar</a:t>
            </a:r>
          </a:p>
          <a:p>
            <a:pPr marL="0" indent="0">
              <a:buNone/>
            </a:pPr>
            <a:endParaRPr lang="en-GB" b="1" dirty="0" smtClean="0"/>
          </a:p>
          <a:p>
            <a:pPr marL="0" indent="0">
              <a:buNone/>
            </a:pPr>
            <a:endParaRPr lang="en-GB" b="1" dirty="0" smtClean="0"/>
          </a:p>
          <a:p>
            <a:pPr marL="0" indent="0">
              <a:buNone/>
            </a:pPr>
            <a:r>
              <a:rPr lang="en-GB" sz="6000" b="1" dirty="0" smtClean="0"/>
              <a:t>1 Journalistic 'news value' </a:t>
            </a:r>
          </a:p>
          <a:p>
            <a:pPr marL="0" indent="0">
              <a:buNone/>
            </a:pPr>
            <a:r>
              <a:rPr lang="en-GB" dirty="0" smtClean="0"/>
              <a:t>Selection and structure of information and concrete ideas for stories</a:t>
            </a:r>
          </a:p>
          <a:p>
            <a:pPr marL="0" indent="0">
              <a:buNone/>
            </a:pPr>
            <a:endParaRPr lang="en-GB" dirty="0" smtClean="0"/>
          </a:p>
          <a:p>
            <a:pPr marL="0" indent="0">
              <a:buNone/>
            </a:pPr>
            <a:r>
              <a:rPr lang="en-GB" sz="6200" b="1" dirty="0" smtClean="0"/>
              <a:t>2 Collection of relevant information </a:t>
            </a:r>
          </a:p>
          <a:p>
            <a:pPr marL="0" indent="0">
              <a:buNone/>
            </a:pPr>
            <a:r>
              <a:rPr lang="en-GB" dirty="0" smtClean="0"/>
              <a:t>Information platforms and media in the field of adult education, interviews  </a:t>
            </a:r>
          </a:p>
          <a:p>
            <a:pPr marL="0" indent="0">
              <a:buNone/>
            </a:pPr>
            <a:endParaRPr lang="en-GB" dirty="0" smtClean="0"/>
          </a:p>
          <a:p>
            <a:pPr marL="0" indent="0">
              <a:buNone/>
            </a:pPr>
            <a:r>
              <a:rPr lang="en-GB" sz="6200" b="1" dirty="0" smtClean="0"/>
              <a:t>3 Writing as a construction/constructive process </a:t>
            </a:r>
            <a:br>
              <a:rPr lang="en-GB" sz="6200" b="1" dirty="0" smtClean="0"/>
            </a:br>
            <a:r>
              <a:rPr lang="en-GB" sz="6200" b="1" dirty="0" smtClean="0"/>
              <a:t>– between reality, stereotypes and PR </a:t>
            </a:r>
          </a:p>
          <a:p>
            <a:pPr marL="0" indent="0">
              <a:buNone/>
            </a:pPr>
            <a:r>
              <a:rPr lang="en-GB" dirty="0" smtClean="0"/>
              <a:t>Values and attitudes in journalism, the relationship of truth, reality, objectivity and subjectivity</a:t>
            </a:r>
          </a:p>
          <a:p>
            <a:pPr marL="0" indent="0">
              <a:buNone/>
            </a:pPr>
            <a:endParaRPr lang="en-GB" dirty="0" smtClean="0"/>
          </a:p>
          <a:p>
            <a:pPr marL="0" indent="0">
              <a:buNone/>
            </a:pPr>
            <a:r>
              <a:rPr lang="en-GB" sz="6200" b="1" dirty="0" smtClean="0"/>
              <a:t>4 Using and writing for online media    </a:t>
            </a:r>
          </a:p>
          <a:p>
            <a:pPr marL="0" indent="0">
              <a:buNone/>
            </a:pPr>
            <a:r>
              <a:rPr lang="en-GB" dirty="0" smtClean="0"/>
              <a:t>Personal use of media, online versus print media, requirements of writing for online media</a:t>
            </a:r>
          </a:p>
          <a:p>
            <a:pPr marL="0" indent="0">
              <a:buNone/>
            </a:pPr>
            <a:endParaRPr lang="en-GB" dirty="0" smtClean="0"/>
          </a:p>
          <a:p>
            <a:pPr marL="0" indent="0">
              <a:buNone/>
            </a:pPr>
            <a:r>
              <a:rPr lang="en-GB" sz="6200" b="1" dirty="0" smtClean="0"/>
              <a:t>5 Making adult education more visible in media </a:t>
            </a:r>
          </a:p>
          <a:p>
            <a:pPr marL="0" indent="0">
              <a:buNone/>
            </a:pPr>
            <a:r>
              <a:rPr lang="en-GB" dirty="0" smtClean="0"/>
              <a:t>European (online) media on adult education, making adult education more visible in media, writing journalistic texts and especially headlines and teasers/introductions</a:t>
            </a:r>
          </a:p>
          <a:p>
            <a:pPr marL="0" indent="0">
              <a:buNone/>
            </a:pPr>
            <a:endParaRPr lang="en-GB" dirty="0" smtClean="0"/>
          </a:p>
          <a:p>
            <a:pPr marL="0" indent="0">
              <a:buNone/>
            </a:pPr>
            <a:r>
              <a:rPr lang="en-GB" sz="6200" b="1" dirty="0" smtClean="0"/>
              <a:t>6 Writing good PR texts </a:t>
            </a:r>
          </a:p>
          <a:p>
            <a:pPr marL="0" indent="0">
              <a:buNone/>
            </a:pPr>
            <a:r>
              <a:rPr lang="en-GB" dirty="0" smtClean="0"/>
              <a:t>Focus on facts and content, creativity and humour in texts, organisation of PR work</a:t>
            </a:r>
          </a:p>
          <a:p>
            <a:pPr marL="0" indent="0">
              <a:buNone/>
            </a:pPr>
            <a:endParaRPr lang="en-GB" dirty="0" smtClean="0"/>
          </a:p>
          <a:p>
            <a:pPr marL="0" indent="0">
              <a:buNone/>
            </a:pPr>
            <a:endParaRPr lang="en-GB"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r>
              <a:rPr lang="de-DE" dirty="0" err="1" smtClean="0">
                <a:solidFill>
                  <a:schemeClr val="bg1"/>
                </a:solidFill>
              </a:rPr>
              <a:t>Introduction</a:t>
            </a:r>
            <a:r>
              <a:rPr lang="de-DE" dirty="0" smtClean="0">
                <a:solidFill>
                  <a:schemeClr val="bg1"/>
                </a:solidFill>
              </a:rPr>
              <a:t> 2 </a:t>
            </a:r>
            <a:endParaRPr lang="de-DE" dirty="0">
              <a:solidFill>
                <a:schemeClr val="bg1"/>
              </a:solidFill>
            </a:endParaRPr>
          </a:p>
        </p:txBody>
      </p:sp>
      <p:sp>
        <p:nvSpPr>
          <p:cNvPr id="8" name="Rechteck 7"/>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a:t>
            </a:fld>
            <a:endParaRPr lang="de-DE" dirty="0">
              <a:solidFill>
                <a:schemeClr val="bg1"/>
              </a:solidFill>
            </a:endParaRPr>
          </a:p>
        </p:txBody>
      </p:sp>
    </p:spTree>
    <p:extLst>
      <p:ext uri="{BB962C8B-B14F-4D97-AF65-F5344CB8AC3E}">
        <p14:creationId xmlns:p14="http://schemas.microsoft.com/office/powerpoint/2010/main" val="141746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6247864"/>
          </a:xfrm>
          <a:prstGeom prst="rect">
            <a:avLst/>
          </a:prstGeom>
          <a:solidFill>
            <a:schemeClr val="bg1"/>
          </a:solidFill>
        </p:spPr>
        <p:txBody>
          <a:bodyPr wrap="square" rtlCol="0">
            <a:spAutoFit/>
          </a:bodyPr>
          <a:lstStyle/>
          <a:p>
            <a:r>
              <a:rPr lang="en-GB" sz="2000" b="1" dirty="0" smtClean="0">
                <a:solidFill>
                  <a:srgbClr val="0070C0"/>
                </a:solidFill>
              </a:rPr>
              <a:t>Interview: </a:t>
            </a:r>
            <a:r>
              <a:rPr lang="en-GB" sz="2000" b="1" dirty="0" smtClean="0">
                <a:solidFill>
                  <a:srgbClr val="0070C0"/>
                </a:solidFill>
              </a:rPr>
              <a:t>methods </a:t>
            </a:r>
            <a:endParaRPr lang="en-GB" sz="2000" b="1" dirty="0" smtClean="0">
              <a:solidFill>
                <a:srgbClr val="0070C0"/>
              </a:solidFill>
            </a:endParaRPr>
          </a:p>
          <a:p>
            <a:pPr marL="342900" indent="-342900">
              <a:buFont typeface="Arial" panose="020B0604020202020204" pitchFamily="34" charset="0"/>
              <a:buChar char="•"/>
            </a:pPr>
            <a:r>
              <a:rPr lang="en-GB" sz="3200" dirty="0" smtClean="0"/>
              <a:t>Sugar-coated </a:t>
            </a:r>
            <a:r>
              <a:rPr lang="en-GB" sz="3200" dirty="0" smtClean="0"/>
              <a:t>questions</a:t>
            </a:r>
            <a:br>
              <a:rPr lang="en-GB" sz="3200" dirty="0" smtClean="0"/>
            </a:br>
            <a:r>
              <a:rPr lang="en-GB" sz="2400" dirty="0" smtClean="0"/>
              <a:t>Competence field of interviewed person: ‘As an expert of xyz, what is your opinion?’</a:t>
            </a:r>
          </a:p>
          <a:p>
            <a:pPr marL="342900" indent="-342900">
              <a:buFont typeface="Arial" panose="020B0604020202020204" pitchFamily="34" charset="0"/>
              <a:buChar char="•"/>
            </a:pPr>
            <a:r>
              <a:rPr lang="en-GB" sz="3200" dirty="0" smtClean="0"/>
              <a:t>Confrontation </a:t>
            </a:r>
            <a:br>
              <a:rPr lang="en-GB" sz="3200" dirty="0" smtClean="0"/>
            </a:br>
            <a:r>
              <a:rPr lang="en-GB" sz="2400" dirty="0" smtClean="0"/>
              <a:t>Critical aspects, contradictions:  'Why are you not …'</a:t>
            </a:r>
          </a:p>
          <a:p>
            <a:pPr marL="342900" indent="-342900">
              <a:buFont typeface="Arial" panose="020B0604020202020204" pitchFamily="34" charset="0"/>
              <a:buChar char="•"/>
            </a:pPr>
            <a:r>
              <a:rPr lang="en-GB" sz="3200" dirty="0" smtClean="0"/>
              <a:t>Confirmation</a:t>
            </a:r>
            <a:br>
              <a:rPr lang="en-GB" sz="3200" dirty="0" smtClean="0"/>
            </a:br>
            <a:r>
              <a:rPr lang="en-GB" sz="2400" dirty="0" smtClean="0"/>
              <a:t>Integration of answer in the question: 'Do you agree that …'</a:t>
            </a:r>
          </a:p>
          <a:p>
            <a:pPr marL="342900" indent="-342900">
              <a:buFont typeface="Arial" panose="020B0604020202020204" pitchFamily="34" charset="0"/>
              <a:buChar char="•"/>
            </a:pPr>
            <a:r>
              <a:rPr lang="en-GB" sz="3200" dirty="0" smtClean="0"/>
              <a:t>Assimilation</a:t>
            </a:r>
            <a:br>
              <a:rPr lang="en-GB" sz="3200" dirty="0" smtClean="0"/>
            </a:br>
            <a:r>
              <a:rPr lang="en-GB" sz="2400" dirty="0" smtClean="0"/>
              <a:t>Use of words, patterns, habits of person: 'You just said that … '</a:t>
            </a:r>
          </a:p>
          <a:p>
            <a:pPr marL="342900" indent="-342900">
              <a:buFont typeface="Arial" panose="020B0604020202020204" pitchFamily="34" charset="0"/>
              <a:buChar char="•"/>
            </a:pPr>
            <a:r>
              <a:rPr lang="en-GB" sz="3200" dirty="0" smtClean="0"/>
              <a:t>In-depth</a:t>
            </a:r>
            <a:br>
              <a:rPr lang="en-GB" sz="3200" dirty="0" smtClean="0"/>
            </a:br>
            <a:r>
              <a:rPr lang="en-GB" sz="2400" dirty="0" smtClean="0"/>
              <a:t>Asking for details: 'What do you mean with …'</a:t>
            </a:r>
          </a:p>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20</a:t>
            </a:fld>
            <a:endParaRPr lang="de-DE" dirty="0">
              <a:solidFill>
                <a:schemeClr val="bg1"/>
              </a:solidFill>
            </a:endParaRPr>
          </a:p>
        </p:txBody>
      </p:sp>
    </p:spTree>
    <p:extLst>
      <p:ext uri="{BB962C8B-B14F-4D97-AF65-F5344CB8AC3E}">
        <p14:creationId xmlns:p14="http://schemas.microsoft.com/office/powerpoint/2010/main" val="155006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3970318"/>
          </a:xfrm>
          <a:prstGeom prst="rect">
            <a:avLst/>
          </a:prstGeom>
          <a:solidFill>
            <a:schemeClr val="bg1"/>
          </a:solidFill>
        </p:spPr>
        <p:txBody>
          <a:bodyPr wrap="square" rtlCol="0">
            <a:spAutoFit/>
          </a:bodyPr>
          <a:lstStyle/>
          <a:p>
            <a:r>
              <a:rPr lang="en-US" sz="2000" b="1" dirty="0" smtClean="0">
                <a:solidFill>
                  <a:srgbClr val="0070C0"/>
                </a:solidFill>
              </a:rPr>
              <a:t>How to give interviews</a:t>
            </a:r>
          </a:p>
          <a:p>
            <a:endParaRPr lang="en-US" sz="2000" b="1" dirty="0" smtClean="0">
              <a:solidFill>
                <a:srgbClr val="0070C0"/>
              </a:solidFill>
            </a:endParaRPr>
          </a:p>
          <a:p>
            <a:pPr marL="342900" indent="-342900">
              <a:buFont typeface="Arial" panose="020B0604020202020204" pitchFamily="34" charset="0"/>
              <a:buChar char="•"/>
            </a:pPr>
            <a:r>
              <a:rPr lang="en-US" sz="3200" dirty="0" smtClean="0"/>
              <a:t>Correct </a:t>
            </a:r>
            <a:r>
              <a:rPr lang="en-US" sz="3200" dirty="0"/>
              <a:t>answers, no </a:t>
            </a:r>
            <a:r>
              <a:rPr lang="en-US" sz="3200" dirty="0" smtClean="0"/>
              <a:t>lies</a:t>
            </a:r>
          </a:p>
          <a:p>
            <a:pPr marL="342900" indent="-342900">
              <a:buFont typeface="Arial" panose="020B0604020202020204" pitchFamily="34" charset="0"/>
              <a:buChar char="•"/>
            </a:pPr>
            <a:r>
              <a:rPr lang="en-US" sz="3200" dirty="0" smtClean="0"/>
              <a:t>Concentration on relevant aspects</a:t>
            </a:r>
          </a:p>
          <a:p>
            <a:pPr marL="342900" indent="-342900">
              <a:buFont typeface="Arial" panose="020B0604020202020204" pitchFamily="34" charset="0"/>
              <a:buChar char="•"/>
            </a:pPr>
            <a:r>
              <a:rPr lang="en-US" sz="3200" dirty="0"/>
              <a:t>Focus on solutions/answers, not </a:t>
            </a:r>
            <a:r>
              <a:rPr lang="en-US" sz="3200" dirty="0" smtClean="0"/>
              <a:t>problems</a:t>
            </a:r>
          </a:p>
          <a:p>
            <a:pPr marL="342900" indent="-342900">
              <a:buFont typeface="Arial" panose="020B0604020202020204" pitchFamily="34" charset="0"/>
              <a:buChar char="•"/>
            </a:pPr>
            <a:r>
              <a:rPr lang="en-US" sz="3200" dirty="0" smtClean="0"/>
              <a:t>Short </a:t>
            </a:r>
            <a:r>
              <a:rPr lang="en-US" sz="3200" dirty="0"/>
              <a:t>and clear sentences</a:t>
            </a:r>
          </a:p>
          <a:p>
            <a:pPr marL="342900" indent="-342900">
              <a:buFont typeface="Arial" panose="020B0604020202020204" pitchFamily="34" charset="0"/>
              <a:buChar char="•"/>
            </a:pPr>
            <a:r>
              <a:rPr lang="en-US" sz="3200" dirty="0" smtClean="0"/>
              <a:t>Only make </a:t>
            </a:r>
            <a:r>
              <a:rPr lang="en-US" sz="3200" dirty="0"/>
              <a:t>evasive statements </a:t>
            </a:r>
            <a:r>
              <a:rPr lang="en-US" sz="3200" dirty="0" smtClean="0"/>
              <a:t>if </a:t>
            </a:r>
            <a:r>
              <a:rPr lang="en-US" sz="3200" dirty="0"/>
              <a:t>necessary</a:t>
            </a:r>
          </a:p>
          <a:p>
            <a:pPr marL="342900" indent="-342900">
              <a:buFont typeface="Arial" panose="020B0604020202020204" pitchFamily="34" charset="0"/>
              <a:buChar char="•"/>
            </a:pPr>
            <a:r>
              <a:rPr lang="en-US" sz="3200" dirty="0" smtClean="0"/>
              <a:t>Use </a:t>
            </a:r>
            <a:r>
              <a:rPr lang="en-US" sz="3200" dirty="0"/>
              <a:t>slogans</a:t>
            </a:r>
          </a:p>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21</a:t>
            </a:fld>
            <a:endParaRPr lang="de-DE" dirty="0">
              <a:solidFill>
                <a:schemeClr val="bg1"/>
              </a:solidFill>
            </a:endParaRPr>
          </a:p>
        </p:txBody>
      </p:sp>
    </p:spTree>
    <p:extLst>
      <p:ext uri="{BB962C8B-B14F-4D97-AF65-F5344CB8AC3E}">
        <p14:creationId xmlns:p14="http://schemas.microsoft.com/office/powerpoint/2010/main" val="3469115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p:cNvSpPr txBox="1"/>
          <p:nvPr/>
        </p:nvSpPr>
        <p:spPr>
          <a:xfrm>
            <a:off x="467544" y="498183"/>
            <a:ext cx="7561900" cy="707886"/>
          </a:xfrm>
          <a:prstGeom prst="rect">
            <a:avLst/>
          </a:prstGeom>
          <a:solidFill>
            <a:schemeClr val="bg1"/>
          </a:solidFill>
        </p:spPr>
        <p:txBody>
          <a:bodyPr wrap="square" rtlCol="0">
            <a:spAutoFit/>
          </a:bodyPr>
          <a:lstStyle/>
          <a:p>
            <a:r>
              <a:rPr lang="en-US" sz="2000" b="1" dirty="0">
                <a:solidFill>
                  <a:srgbClr val="0070C0"/>
                </a:solidFill>
              </a:rPr>
              <a:t>From the transcript to the text</a:t>
            </a:r>
            <a:endParaRPr lang="en-US" sz="2000" b="1" dirty="0" smtClean="0">
              <a:solidFill>
                <a:srgbClr val="0070C0"/>
              </a:solidFill>
            </a:endParaRPr>
          </a:p>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22</a:t>
            </a:fld>
            <a:endParaRPr lang="de-DE" dirty="0">
              <a:solidFill>
                <a:schemeClr val="bg1"/>
              </a:solidFill>
            </a:endParaRPr>
          </a:p>
        </p:txBody>
      </p:sp>
      <p:sp>
        <p:nvSpPr>
          <p:cNvPr id="3" name="Inhaltsplatzhalter 2"/>
          <p:cNvSpPr>
            <a:spLocks noGrp="1"/>
          </p:cNvSpPr>
          <p:nvPr>
            <p:ph idx="4294967295"/>
          </p:nvPr>
        </p:nvSpPr>
        <p:spPr>
          <a:xfrm>
            <a:off x="914400" y="1214438"/>
            <a:ext cx="8229600" cy="4525962"/>
          </a:xfrm>
        </p:spPr>
        <p:txBody>
          <a:bodyPr>
            <a:normAutofit/>
          </a:bodyPr>
          <a:lstStyle/>
          <a:p>
            <a:r>
              <a:rPr lang="en-GB" dirty="0" smtClean="0">
                <a:latin typeface="+mj-lt"/>
              </a:rPr>
              <a:t>Good questions – good answers</a:t>
            </a:r>
          </a:p>
          <a:p>
            <a:r>
              <a:rPr lang="en-GB" dirty="0" smtClean="0">
                <a:latin typeface="+mj-lt"/>
              </a:rPr>
              <a:t>Remember: What is interesting/important? What contains news value?</a:t>
            </a:r>
          </a:p>
          <a:p>
            <a:pPr lvl="0"/>
            <a:r>
              <a:rPr lang="en-GB" altLang="de-DE" dirty="0" smtClean="0">
                <a:solidFill>
                  <a:srgbClr val="212121"/>
                </a:solidFill>
                <a:latin typeface="+mj-lt"/>
              </a:rPr>
              <a:t>Spoken language is different from written</a:t>
            </a:r>
          </a:p>
          <a:p>
            <a:pPr lvl="0"/>
            <a:r>
              <a:rPr lang="en-GB" altLang="de-DE" dirty="0" smtClean="0">
                <a:latin typeface="+mj-lt"/>
              </a:rPr>
              <a:t>Use quotes to make your text interesting</a:t>
            </a:r>
          </a:p>
          <a:p>
            <a:endParaRPr lang="en-GB" dirty="0" smtClean="0">
              <a:solidFill>
                <a:srgbClr val="212121"/>
              </a:solidFill>
              <a:latin typeface="inherit"/>
            </a:endParaRPr>
          </a:p>
          <a:p>
            <a:endParaRPr lang="en-GB" dirty="0"/>
          </a:p>
        </p:txBody>
      </p:sp>
    </p:spTree>
    <p:extLst>
      <p:ext uri="{BB962C8B-B14F-4D97-AF65-F5344CB8AC3E}">
        <p14:creationId xmlns:p14="http://schemas.microsoft.com/office/powerpoint/2010/main" val="3973145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3</a:t>
            </a:r>
            <a:endParaRPr lang="de-DE" dirty="0">
              <a:solidFill>
                <a:schemeClr val="bg1"/>
              </a:solidFill>
            </a:endParaRPr>
          </a:p>
        </p:txBody>
      </p:sp>
      <p:sp>
        <p:nvSpPr>
          <p:cNvPr id="9" name="Textfeld 8"/>
          <p:cNvSpPr txBox="1"/>
          <p:nvPr/>
        </p:nvSpPr>
        <p:spPr>
          <a:xfrm>
            <a:off x="826524" y="505691"/>
            <a:ext cx="7561900" cy="2108269"/>
          </a:xfrm>
          <a:prstGeom prst="rect">
            <a:avLst/>
          </a:prstGeom>
          <a:solidFill>
            <a:schemeClr val="bg1"/>
          </a:solidFill>
        </p:spPr>
        <p:txBody>
          <a:bodyPr wrap="square" rtlCol="0">
            <a:spAutoFit/>
          </a:bodyPr>
          <a:lstStyle/>
          <a:p>
            <a:r>
              <a:rPr lang="de-DE" sz="1100" b="1" dirty="0" smtClean="0"/>
              <a:t>Module 3</a:t>
            </a:r>
          </a:p>
          <a:p>
            <a:r>
              <a:rPr lang="en-US" sz="4000" b="1" dirty="0"/>
              <a:t>Writing as a </a:t>
            </a:r>
            <a:r>
              <a:rPr lang="en-US" sz="4000" b="1" dirty="0" smtClean="0"/>
              <a:t>construction / </a:t>
            </a:r>
            <a:br>
              <a:rPr lang="en-US" sz="4000" b="1" dirty="0" smtClean="0"/>
            </a:br>
            <a:r>
              <a:rPr lang="en-US" sz="4000" b="1" dirty="0" smtClean="0"/>
              <a:t>constructive </a:t>
            </a:r>
            <a:r>
              <a:rPr lang="en-US" sz="4000" b="1" dirty="0"/>
              <a:t>process – between </a:t>
            </a:r>
            <a:r>
              <a:rPr lang="en-US" sz="4000" b="1" dirty="0" smtClean="0"/>
              <a:t/>
            </a:r>
            <a:br>
              <a:rPr lang="en-US" sz="4000" b="1" dirty="0" smtClean="0"/>
            </a:br>
            <a:r>
              <a:rPr lang="en-US" sz="4000" b="1" dirty="0" smtClean="0">
                <a:solidFill>
                  <a:srgbClr val="0070C0"/>
                </a:solidFill>
              </a:rPr>
              <a:t>reality</a:t>
            </a:r>
            <a:r>
              <a:rPr lang="en-US" sz="4000" b="1" dirty="0">
                <a:solidFill>
                  <a:srgbClr val="0070C0"/>
                </a:solidFill>
              </a:rPr>
              <a:t>, stereotypes and PR </a:t>
            </a:r>
            <a:endParaRPr lang="de-DE" sz="4000" b="1" dirty="0">
              <a:solidFill>
                <a:srgbClr val="0070C0"/>
              </a:solidFill>
            </a:endParaRPr>
          </a:p>
        </p:txBody>
      </p:sp>
      <p:pic>
        <p:nvPicPr>
          <p:cNvPr id="7170" name="Picture 2" descr="http://www.machmitmuseum.de/files/maerchen_s2.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5769" y="3178920"/>
            <a:ext cx="5238750" cy="3057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23</a:t>
            </a:fld>
            <a:endParaRPr lang="de-DE" dirty="0">
              <a:solidFill>
                <a:schemeClr val="bg1"/>
              </a:solidFill>
            </a:endParaRPr>
          </a:p>
        </p:txBody>
      </p:sp>
    </p:spTree>
    <p:extLst>
      <p:ext uri="{BB962C8B-B14F-4D97-AF65-F5344CB8AC3E}">
        <p14:creationId xmlns:p14="http://schemas.microsoft.com/office/powerpoint/2010/main" val="3334622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a:spAutoFit/>
          </a:bodyPr>
          <a:lstStyle/>
          <a:p>
            <a:r>
              <a:rPr lang="en-GB" b="1" dirty="0" smtClean="0">
                <a:solidFill>
                  <a:srgbClr val="0070C0"/>
                </a:solidFill>
              </a:rPr>
              <a:t>Manipulation</a:t>
            </a:r>
            <a:endParaRPr lang="en-GB" b="1" dirty="0">
              <a:solidFill>
                <a:srgbClr val="0070C0"/>
              </a:solidFill>
            </a:endParaRPr>
          </a:p>
        </p:txBody>
      </p:sp>
      <p:pic>
        <p:nvPicPr>
          <p:cNvPr id="10" name="Picture 6" descr="Okładki ">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05015" y="1412776"/>
            <a:ext cx="2405378" cy="2698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berliner-zeitung.de/image/1428664/max/1920/1080/860eb830b8b6506e0602bf93b44d0930/pJ/38078164-jpg.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47864" y="1412776"/>
            <a:ext cx="5401184" cy="3986098"/>
          </a:xfrm>
          <a:prstGeom prst="rect">
            <a:avLst/>
          </a:prstGeom>
          <a:noFill/>
          <a:extLst>
            <a:ext uri="{909E8E84-426E-40DD-AFC4-6F175D3DCCD1}">
              <a14:hiddenFill xmlns:a14="http://schemas.microsoft.com/office/drawing/2010/main">
                <a:solidFill>
                  <a:srgbClr val="FFFFFF"/>
                </a:solidFill>
              </a14:hiddenFill>
            </a:ext>
          </a:extLst>
        </p:spPr>
      </p:pic>
      <p:sp>
        <p:nvSpPr>
          <p:cNvPr id="3" name="Ovale Legende 2"/>
          <p:cNvSpPr/>
          <p:nvPr/>
        </p:nvSpPr>
        <p:spPr>
          <a:xfrm>
            <a:off x="4320503" y="5458323"/>
            <a:ext cx="3131818" cy="911193"/>
          </a:xfrm>
          <a:prstGeom prst="wedgeEllipseCallout">
            <a:avLst>
              <a:gd name="adj1" fmla="val -8194"/>
              <a:gd name="adj2" fmla="val -17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Fake reality: Plastic turkey</a:t>
            </a:r>
            <a:endParaRPr lang="en-GB" sz="2400" dirty="0"/>
          </a:p>
        </p:txBody>
      </p:sp>
      <p:sp>
        <p:nvSpPr>
          <p:cNvPr id="12" name="Ovale Legende 11"/>
          <p:cNvSpPr/>
          <p:nvPr/>
        </p:nvSpPr>
        <p:spPr>
          <a:xfrm>
            <a:off x="251520" y="4540572"/>
            <a:ext cx="2405378" cy="917752"/>
          </a:xfrm>
          <a:prstGeom prst="wedgeEllipseCallout">
            <a:avLst>
              <a:gd name="adj1" fmla="val 8490"/>
              <a:gd name="adj2" fmla="val -17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Photo montage: Merkel / Hitler</a:t>
            </a:r>
            <a:endParaRPr lang="en-GB" dirty="0"/>
          </a:p>
        </p:txBody>
      </p:sp>
      <p:sp>
        <p:nvSpPr>
          <p:cNvPr id="13" name="Rechteck 12"/>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24</a:t>
            </a:fld>
            <a:endParaRPr lang="en-GB" dirty="0">
              <a:solidFill>
                <a:schemeClr val="bg1"/>
              </a:solidFill>
            </a:endParaRPr>
          </a:p>
        </p:txBody>
      </p:sp>
    </p:spTree>
    <p:extLst>
      <p:ext uri="{BB962C8B-B14F-4D97-AF65-F5344CB8AC3E}">
        <p14:creationId xmlns:p14="http://schemas.microsoft.com/office/powerpoint/2010/main" val="351702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a:spAutoFit/>
          </a:bodyPr>
          <a:lstStyle/>
          <a:p>
            <a:r>
              <a:rPr lang="en-GB" b="1" dirty="0" smtClean="0">
                <a:solidFill>
                  <a:srgbClr val="0070C0"/>
                </a:solidFill>
              </a:rPr>
              <a:t>Manipulation</a:t>
            </a:r>
            <a:endParaRPr lang="en-GB" b="1" dirty="0">
              <a:solidFill>
                <a:srgbClr val="0070C0"/>
              </a:solidFill>
            </a:endParaRPr>
          </a:p>
        </p:txBody>
      </p:sp>
      <p:pic>
        <p:nvPicPr>
          <p:cNvPr id="13314" name="Picture 2" descr="http://handbuch-manipulation.de/wp-content/uploads/2014/01/fan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9552" y="1150640"/>
            <a:ext cx="7548920" cy="4767738"/>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35496" y="1556792"/>
            <a:ext cx="2088232" cy="1224136"/>
          </a:xfrm>
          <a:prstGeom prst="wedgeEllipseCallout">
            <a:avLst>
              <a:gd name="adj1" fmla="val 115164"/>
              <a:gd name="adj2" fmla="val -25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Photoshop manipulation</a:t>
            </a:r>
            <a:endParaRPr lang="en-GB" dirty="0"/>
          </a:p>
        </p:txBody>
      </p:sp>
      <p:sp>
        <p:nvSpPr>
          <p:cNvPr id="10" name="Rechteck 9"/>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25</a:t>
            </a:fld>
            <a:endParaRPr lang="en-GB" dirty="0">
              <a:solidFill>
                <a:schemeClr val="bg1"/>
              </a:solidFill>
            </a:endParaRPr>
          </a:p>
        </p:txBody>
      </p:sp>
    </p:spTree>
    <p:extLst>
      <p:ext uri="{BB962C8B-B14F-4D97-AF65-F5344CB8AC3E}">
        <p14:creationId xmlns:p14="http://schemas.microsoft.com/office/powerpoint/2010/main" val="1657040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a:spAutoFit/>
          </a:bodyPr>
          <a:lstStyle/>
          <a:p>
            <a:r>
              <a:rPr lang="en-GB" b="1" dirty="0" smtClean="0">
                <a:solidFill>
                  <a:srgbClr val="0070C0"/>
                </a:solidFill>
              </a:rPr>
              <a:t>Manipulation</a:t>
            </a:r>
            <a:endParaRPr lang="en-GB" b="1" dirty="0">
              <a:solidFill>
                <a:srgbClr val="0070C0"/>
              </a:solidFill>
            </a:endParaRPr>
          </a:p>
        </p:txBody>
      </p:sp>
      <p:pic>
        <p:nvPicPr>
          <p:cNvPr id="14338" name="Picture 2" descr="http://www.rhetorik.ch/Bildmanipulation/sarkos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664" y="332656"/>
            <a:ext cx="4501616" cy="5863948"/>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1478936" y="5251715"/>
            <a:ext cx="2223456" cy="1008112"/>
          </a:xfrm>
          <a:prstGeom prst="wedgeEllipseCallout">
            <a:avLst>
              <a:gd name="adj1" fmla="val 176306"/>
              <a:gd name="adj2" fmla="val -70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r>
              <a:rPr lang="en-GB" dirty="0" smtClean="0"/>
              <a:t>eautification </a:t>
            </a:r>
            <a:endParaRPr lang="en-GB" dirty="0"/>
          </a:p>
        </p:txBody>
      </p:sp>
      <p:sp>
        <p:nvSpPr>
          <p:cNvPr id="10" name="Rechteck 9"/>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26</a:t>
            </a:fld>
            <a:endParaRPr lang="en-GB" dirty="0">
              <a:solidFill>
                <a:schemeClr val="bg1"/>
              </a:solidFill>
            </a:endParaRPr>
          </a:p>
        </p:txBody>
      </p:sp>
    </p:spTree>
    <p:extLst>
      <p:ext uri="{BB962C8B-B14F-4D97-AF65-F5344CB8AC3E}">
        <p14:creationId xmlns:p14="http://schemas.microsoft.com/office/powerpoint/2010/main" val="223114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6756" y="4981347"/>
            <a:ext cx="1079500"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a:spAutoFit/>
          </a:bodyPr>
          <a:lstStyle/>
          <a:p>
            <a:r>
              <a:rPr lang="en-GB" b="1" dirty="0" smtClean="0">
                <a:solidFill>
                  <a:srgbClr val="0070C0"/>
                </a:solidFill>
              </a:rPr>
              <a:t>Manipulation</a:t>
            </a:r>
            <a:endParaRPr lang="en-GB" b="1" dirty="0">
              <a:solidFill>
                <a:srgbClr val="0070C0"/>
              </a:solidFill>
            </a:endParaRPr>
          </a:p>
        </p:txBody>
      </p:sp>
      <p:pic>
        <p:nvPicPr>
          <p:cNvPr id="1638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5022" y="1264919"/>
            <a:ext cx="8836098" cy="26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971600" y="4653136"/>
            <a:ext cx="2223456" cy="1008112"/>
          </a:xfrm>
          <a:prstGeom prst="wedgeEllipseCallout">
            <a:avLst>
              <a:gd name="adj1" fmla="val 56195"/>
              <a:gd name="adj2" fmla="val -16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Manipulation by cropping</a:t>
            </a:r>
            <a:endParaRPr lang="en-GB" dirty="0"/>
          </a:p>
        </p:txBody>
      </p:sp>
      <p:sp>
        <p:nvSpPr>
          <p:cNvPr id="11" name="Rechteck 10"/>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27</a:t>
            </a:fld>
            <a:endParaRPr lang="en-GB" dirty="0">
              <a:solidFill>
                <a:schemeClr val="bg1"/>
              </a:solidFill>
            </a:endParaRPr>
          </a:p>
        </p:txBody>
      </p:sp>
    </p:spTree>
    <p:extLst>
      <p:ext uri="{BB962C8B-B14F-4D97-AF65-F5344CB8AC3E}">
        <p14:creationId xmlns:p14="http://schemas.microsoft.com/office/powerpoint/2010/main" val="3480528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3</a:t>
            </a:r>
            <a:endParaRPr lang="de-DE" dirty="0">
              <a:solidFill>
                <a:schemeClr val="bg1"/>
              </a:solidFill>
            </a:endParaRPr>
          </a:p>
        </p:txBody>
      </p:sp>
      <p:sp>
        <p:nvSpPr>
          <p:cNvPr id="2" name="Rechteck 1"/>
          <p:cNvSpPr/>
          <p:nvPr/>
        </p:nvSpPr>
        <p:spPr>
          <a:xfrm>
            <a:off x="872016" y="517359"/>
            <a:ext cx="2321661" cy="369332"/>
          </a:xfrm>
          <a:prstGeom prst="rect">
            <a:avLst/>
          </a:prstGeom>
        </p:spPr>
        <p:txBody>
          <a:bodyPr wrap="none">
            <a:spAutoFit/>
          </a:bodyPr>
          <a:lstStyle/>
          <a:p>
            <a:r>
              <a:rPr lang="en-US" b="1" dirty="0">
                <a:solidFill>
                  <a:srgbClr val="0070C0"/>
                </a:solidFill>
              </a:rPr>
              <a:t>News and propaganda</a:t>
            </a:r>
          </a:p>
        </p:txBody>
      </p:sp>
      <p:sp>
        <p:nvSpPr>
          <p:cNvPr id="3" name="Textfeld 2"/>
          <p:cNvSpPr txBox="1"/>
          <p:nvPr/>
        </p:nvSpPr>
        <p:spPr>
          <a:xfrm>
            <a:off x="899592" y="1124744"/>
            <a:ext cx="7632848"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Propaganda </a:t>
            </a:r>
            <a:r>
              <a:rPr lang="en-GB" sz="2800" dirty="0"/>
              <a:t>(distributing lies) is </a:t>
            </a:r>
            <a:r>
              <a:rPr lang="en-GB" sz="2800" dirty="0">
                <a:solidFill>
                  <a:srgbClr val="0070C0"/>
                </a:solidFill>
              </a:rPr>
              <a:t>not successful </a:t>
            </a:r>
            <a:r>
              <a:rPr lang="en-GB" sz="2800" dirty="0"/>
              <a:t>in free and democratic countries</a:t>
            </a:r>
            <a:r>
              <a:rPr lang="en-GB" sz="2800" dirty="0" smtClean="0"/>
              <a:t>.</a:t>
            </a:r>
            <a:endParaRPr lang="de-DE" sz="2800" dirty="0"/>
          </a:p>
          <a:p>
            <a:pPr marL="285750" indent="-285750">
              <a:buFont typeface="Arial" panose="020B0604020202020204" pitchFamily="34" charset="0"/>
              <a:buChar char="•"/>
            </a:pPr>
            <a:r>
              <a:rPr lang="en-GB" sz="2800" dirty="0" smtClean="0"/>
              <a:t>Journalists </a:t>
            </a:r>
            <a:r>
              <a:rPr lang="en-GB" sz="2800" dirty="0"/>
              <a:t>have to </a:t>
            </a:r>
            <a:r>
              <a:rPr lang="en-GB" sz="2800" dirty="0">
                <a:solidFill>
                  <a:srgbClr val="0070C0"/>
                </a:solidFill>
              </a:rPr>
              <a:t>detect the interests behind </a:t>
            </a:r>
            <a:r>
              <a:rPr lang="en-GB" sz="2800" dirty="0"/>
              <a:t>the messages and avoid </a:t>
            </a:r>
            <a:r>
              <a:rPr lang="en-GB" sz="2800" dirty="0" smtClean="0"/>
              <a:t>propaganda.</a:t>
            </a:r>
          </a:p>
          <a:p>
            <a:pPr marL="285750" indent="-285750">
              <a:buFont typeface="Arial" panose="020B0604020202020204" pitchFamily="34" charset="0"/>
              <a:buChar char="•"/>
            </a:pPr>
            <a:r>
              <a:rPr lang="en-GB" sz="2800" dirty="0" smtClean="0"/>
              <a:t>Propaganda </a:t>
            </a:r>
            <a:r>
              <a:rPr lang="en-GB" sz="2800" dirty="0"/>
              <a:t>and restriction of freedom of press are indicators for </a:t>
            </a:r>
            <a:r>
              <a:rPr lang="en-GB" sz="2800" dirty="0" smtClean="0">
                <a:solidFill>
                  <a:srgbClr val="0070C0"/>
                </a:solidFill>
              </a:rPr>
              <a:t>dictatorships</a:t>
            </a:r>
            <a:r>
              <a:rPr lang="en-GB" sz="2800" dirty="0" smtClean="0"/>
              <a:t>.</a:t>
            </a:r>
            <a:endParaRPr lang="de-DE" sz="2800" dirty="0"/>
          </a:p>
          <a:p>
            <a:pPr marL="285750" indent="-285750">
              <a:buFont typeface="Arial" panose="020B0604020202020204" pitchFamily="34" charset="0"/>
              <a:buChar char="•"/>
            </a:pPr>
            <a:endParaRPr lang="de-DE" sz="2800" dirty="0"/>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28</a:t>
            </a:fld>
            <a:endParaRPr lang="de-DE" dirty="0">
              <a:solidFill>
                <a:schemeClr val="bg1"/>
              </a:solidFill>
            </a:endParaRPr>
          </a:p>
        </p:txBody>
      </p:sp>
    </p:spTree>
    <p:extLst>
      <p:ext uri="{BB962C8B-B14F-4D97-AF65-F5344CB8AC3E}">
        <p14:creationId xmlns:p14="http://schemas.microsoft.com/office/powerpoint/2010/main" val="133424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0000" lnSpcReduction="20000"/>
          </a:bodyPr>
          <a:lstStyle/>
          <a:p>
            <a:pPr marL="285750" indent="-285750"/>
            <a:r>
              <a:rPr lang="en-GB" dirty="0"/>
              <a:t>All </a:t>
            </a:r>
            <a:r>
              <a:rPr lang="en-GB" dirty="0">
                <a:solidFill>
                  <a:srgbClr val="0070C0"/>
                </a:solidFill>
              </a:rPr>
              <a:t>reports and news are subjective</a:t>
            </a:r>
            <a:r>
              <a:rPr lang="en-GB" dirty="0"/>
              <a:t>, objectivity does not exist.</a:t>
            </a:r>
          </a:p>
          <a:p>
            <a:pPr marL="285750" indent="-285750"/>
            <a:r>
              <a:rPr lang="en-GB" dirty="0"/>
              <a:t>Messages of the government, institutions … are always steered and </a:t>
            </a:r>
            <a:r>
              <a:rPr lang="en-GB" dirty="0">
                <a:solidFill>
                  <a:srgbClr val="0070C0"/>
                </a:solidFill>
              </a:rPr>
              <a:t>have an intention</a:t>
            </a:r>
            <a:r>
              <a:rPr lang="en-GB" dirty="0"/>
              <a:t>.</a:t>
            </a:r>
            <a:endParaRPr lang="de-DE" dirty="0"/>
          </a:p>
          <a:p>
            <a:endParaRPr lang="en-US" b="1" dirty="0" smtClean="0"/>
          </a:p>
          <a:p>
            <a:pPr marL="0" indent="0" algn="ctr">
              <a:buNone/>
            </a:pPr>
            <a:r>
              <a:rPr lang="mr-IN" b="1" dirty="0" smtClean="0"/>
              <a:t>'</a:t>
            </a:r>
            <a:r>
              <a:rPr lang="en-US" i="1" dirty="0"/>
              <a:t> </a:t>
            </a:r>
            <a:r>
              <a:rPr lang="en-US" dirty="0"/>
              <a:t>Information, unlike what the myth of objectivity and the mirror metaphor say, is not a mere reflection of reality. It is constructed on the basis of selection judgments and priority setting criteria that determine what the informant deems to be newsworthy and interesting to the </a:t>
            </a:r>
            <a:r>
              <a:rPr lang="en-US" dirty="0" smtClean="0"/>
              <a:t>audience.</a:t>
            </a:r>
            <a:r>
              <a:rPr lang="mr-IN" b="1" dirty="0" smtClean="0"/>
              <a:t>'</a:t>
            </a:r>
            <a:endParaRPr lang="en-US" b="1" dirty="0" smtClean="0"/>
          </a:p>
          <a:p>
            <a:pPr marL="0" indent="0" algn="ctr">
              <a:buNone/>
            </a:pPr>
            <a:endParaRPr lang="en-US" i="1" dirty="0" smtClean="0"/>
          </a:p>
          <a:p>
            <a:pPr marL="0" indent="0" algn="ctr">
              <a:buNone/>
            </a:pPr>
            <a:r>
              <a:rPr lang="fr-FR" sz="2000" i="1" dirty="0" smtClean="0"/>
              <a:t>MONIÈRE, Denis. (1999). Démocratie médiatique et représentation politique, Presses de l’Université de Montréal, </a:t>
            </a:r>
            <a:r>
              <a:rPr lang="fr-FR" sz="2000" i="1" dirty="0" err="1" smtClean="0"/>
              <a:t>Montreal</a:t>
            </a:r>
            <a:r>
              <a:rPr lang="fr-FR" sz="2000" i="1" dirty="0" smtClean="0"/>
              <a:t>.</a:t>
            </a:r>
            <a:endParaRPr lang="en-US" sz="2000" i="1" dirty="0" smtClean="0"/>
          </a:p>
          <a:p>
            <a:pPr marL="0" indent="0" algn="ctr">
              <a:buNone/>
            </a:pPr>
            <a:r>
              <a:rPr lang="de-AT" sz="2000" i="1" dirty="0" smtClean="0"/>
              <a:t>https://www.linkedin.com/pulse/constructivism-other-theoretical-communication-models-mbengue</a:t>
            </a:r>
            <a:endParaRPr lang="de-AT" sz="2000" i="1" dirty="0"/>
          </a:p>
        </p:txBody>
      </p:sp>
      <p:sp>
        <p:nvSpPr>
          <p:cNvPr id="4" name="Rechteck 3"/>
          <p:cNvSpPr/>
          <p:nvPr/>
        </p:nvSpPr>
        <p:spPr>
          <a:xfrm>
            <a:off x="611560" y="2708920"/>
            <a:ext cx="7920880"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95820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78841" y="620688"/>
            <a:ext cx="5561312" cy="4154984"/>
          </a:xfrm>
          <a:prstGeom prst="rect">
            <a:avLst/>
          </a:prstGeom>
        </p:spPr>
        <p:txBody>
          <a:bodyPr wrap="square">
            <a:spAutoFit/>
          </a:bodyPr>
          <a:lstStyle/>
          <a:p>
            <a:r>
              <a:rPr lang="en-GB" sz="6600" dirty="0" smtClean="0"/>
              <a:t>Journalism </a:t>
            </a:r>
          </a:p>
          <a:p>
            <a:r>
              <a:rPr lang="en-GB" sz="6600" dirty="0" smtClean="0"/>
              <a:t>means </a:t>
            </a:r>
            <a:r>
              <a:rPr lang="en-GB" sz="6600" dirty="0">
                <a:solidFill>
                  <a:srgbClr val="0070C0"/>
                </a:solidFill>
              </a:rPr>
              <a:t>reduction</a:t>
            </a:r>
            <a:r>
              <a:rPr lang="en-GB" sz="6600" dirty="0"/>
              <a:t> </a:t>
            </a:r>
            <a:endParaRPr lang="en-GB" sz="6600" dirty="0" smtClean="0"/>
          </a:p>
          <a:p>
            <a:r>
              <a:rPr lang="en-GB" sz="6600" dirty="0" smtClean="0"/>
              <a:t>of </a:t>
            </a:r>
            <a:r>
              <a:rPr lang="en-GB" sz="6600" dirty="0"/>
              <a:t>complexity</a:t>
            </a:r>
            <a:endParaRPr lang="de-DE" sz="6600" b="1" dirty="0"/>
          </a:p>
        </p:txBody>
      </p:sp>
      <p:sp>
        <p:nvSpPr>
          <p:cNvPr id="2" name="Rechteck 1"/>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1  </a:t>
            </a:r>
            <a:endParaRPr lang="de-DE" dirty="0">
              <a:solidFill>
                <a:schemeClr val="bg1"/>
              </a:solidFill>
            </a:endParaRPr>
          </a:p>
        </p:txBody>
      </p:sp>
      <p:pic>
        <p:nvPicPr>
          <p:cNvPr id="3" name="Grafik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9208" y="620688"/>
            <a:ext cx="3934096" cy="2949555"/>
          </a:xfrm>
          <a:prstGeom prst="rect">
            <a:avLst/>
          </a:prstGeom>
        </p:spPr>
      </p:pic>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a:t>
            </a:fld>
            <a:endParaRPr lang="de-DE" dirty="0">
              <a:solidFill>
                <a:schemeClr val="bg1"/>
              </a:solidFill>
            </a:endParaRPr>
          </a:p>
        </p:txBody>
      </p:sp>
    </p:spTree>
    <p:extLst>
      <p:ext uri="{BB962C8B-B14F-4D97-AF65-F5344CB8AC3E}">
        <p14:creationId xmlns:p14="http://schemas.microsoft.com/office/powerpoint/2010/main" val="590114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3</a:t>
            </a:r>
            <a:endParaRPr lang="de-DE" dirty="0">
              <a:solidFill>
                <a:schemeClr val="bg1"/>
              </a:solidFill>
            </a:endParaRPr>
          </a:p>
        </p:txBody>
      </p:sp>
      <p:sp>
        <p:nvSpPr>
          <p:cNvPr id="2" name="Rechteck 1"/>
          <p:cNvSpPr/>
          <p:nvPr/>
        </p:nvSpPr>
        <p:spPr>
          <a:xfrm>
            <a:off x="971600" y="455753"/>
            <a:ext cx="3380092" cy="369332"/>
          </a:xfrm>
          <a:prstGeom prst="rect">
            <a:avLst/>
          </a:prstGeom>
        </p:spPr>
        <p:txBody>
          <a:bodyPr wrap="none">
            <a:spAutoFit/>
          </a:bodyPr>
          <a:lstStyle/>
          <a:p>
            <a:r>
              <a:rPr lang="en-GB" b="1" dirty="0">
                <a:solidFill>
                  <a:srgbClr val="0070C0"/>
                </a:solidFill>
              </a:rPr>
              <a:t>Constructivism</a:t>
            </a:r>
            <a:r>
              <a:rPr lang="en-GB" b="1" dirty="0"/>
              <a:t> </a:t>
            </a:r>
            <a:r>
              <a:rPr lang="en-GB" b="1" dirty="0">
                <a:solidFill>
                  <a:srgbClr val="0070C0"/>
                </a:solidFill>
              </a:rPr>
              <a:t>in </a:t>
            </a:r>
            <a:r>
              <a:rPr lang="en-GB" b="1" dirty="0" smtClean="0">
                <a:solidFill>
                  <a:srgbClr val="0070C0"/>
                </a:solidFill>
              </a:rPr>
              <a:t>journalism </a:t>
            </a:r>
            <a:r>
              <a:rPr lang="en-GB" b="1" dirty="0">
                <a:solidFill>
                  <a:srgbClr val="0070C0"/>
                </a:solidFill>
              </a:rPr>
              <a:t>/ AE</a:t>
            </a:r>
            <a:endParaRPr lang="de-AT" b="1" dirty="0">
              <a:solidFill>
                <a:srgbClr val="0070C0"/>
              </a:solidFill>
            </a:endParaRPr>
          </a:p>
        </p:txBody>
      </p:sp>
      <p:pic>
        <p:nvPicPr>
          <p:cNvPr id="17410" name="Picture 2" descr="Constructivism and lifelong learning. Cartoon: Mest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71800" y="2048143"/>
            <a:ext cx="5972392" cy="4265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823188" y="1139504"/>
            <a:ext cx="7704856" cy="984885"/>
          </a:xfrm>
          <a:prstGeom prst="rect">
            <a:avLst/>
          </a:prstGeom>
          <a:noFill/>
        </p:spPr>
        <p:txBody>
          <a:bodyPr wrap="square" rtlCol="0">
            <a:spAutoFit/>
          </a:bodyPr>
          <a:lstStyle/>
          <a:p>
            <a:r>
              <a:rPr lang="en-GB" sz="2200" b="1" dirty="0" smtClean="0"/>
              <a:t>‘</a:t>
            </a:r>
            <a:r>
              <a:rPr lang="en-GB" sz="2200" b="1" dirty="0" smtClean="0"/>
              <a:t>Despite the same surroundings, everybody does live in different worlds.’</a:t>
            </a:r>
          </a:p>
          <a:p>
            <a:r>
              <a:rPr lang="en-GB" sz="1400" i="1" dirty="0" smtClean="0"/>
              <a:t>Arthur Schopenhauer</a:t>
            </a:r>
            <a:endParaRPr lang="en-GB" sz="1400" i="1"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30</a:t>
            </a:fld>
            <a:endParaRPr lang="de-DE" dirty="0">
              <a:solidFill>
                <a:schemeClr val="bg1"/>
              </a:solidFill>
            </a:endParaRPr>
          </a:p>
        </p:txBody>
      </p:sp>
    </p:spTree>
    <p:extLst>
      <p:ext uri="{BB962C8B-B14F-4D97-AF65-F5344CB8AC3E}">
        <p14:creationId xmlns:p14="http://schemas.microsoft.com/office/powerpoint/2010/main" val="112631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43283" y="695057"/>
            <a:ext cx="7715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9552" y="495002"/>
            <a:ext cx="6336704"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872016" y="517359"/>
            <a:ext cx="2753959" cy="369332"/>
          </a:xfrm>
          <a:prstGeom prst="rect">
            <a:avLst/>
          </a:prstGeom>
        </p:spPr>
        <p:txBody>
          <a:bodyPr wrap="none">
            <a:spAutoFit/>
          </a:bodyPr>
          <a:lstStyle/>
          <a:p>
            <a:r>
              <a:rPr lang="en-GB" b="1" dirty="0" smtClean="0">
                <a:solidFill>
                  <a:srgbClr val="0070C0"/>
                </a:solidFill>
              </a:rPr>
              <a:t>Patterns of public relations</a:t>
            </a:r>
            <a:endParaRPr lang="en-GB" b="1" dirty="0">
              <a:solidFill>
                <a:srgbClr val="0070C0"/>
              </a:solidFill>
            </a:endParaRPr>
          </a:p>
        </p:txBody>
      </p:sp>
      <p:sp>
        <p:nvSpPr>
          <p:cNvPr id="9" name="Textfeld 8"/>
          <p:cNvSpPr txBox="1"/>
          <p:nvPr/>
        </p:nvSpPr>
        <p:spPr>
          <a:xfrm>
            <a:off x="395536" y="1988840"/>
            <a:ext cx="5904656"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Use of adjectives </a:t>
            </a:r>
          </a:p>
          <a:p>
            <a:pPr marL="457200" indent="-457200">
              <a:buFont typeface="Arial" panose="020B0604020202020204" pitchFamily="34" charset="0"/>
              <a:buChar char="•"/>
            </a:pPr>
            <a:r>
              <a:rPr lang="en-GB" sz="3200" dirty="0" smtClean="0"/>
              <a:t>Highlight positive aspects</a:t>
            </a:r>
          </a:p>
          <a:p>
            <a:pPr marL="457200" indent="-457200">
              <a:buFont typeface="Arial" panose="020B0604020202020204" pitchFamily="34" charset="0"/>
              <a:buChar char="•"/>
            </a:pPr>
            <a:r>
              <a:rPr lang="en-GB" sz="3200" dirty="0" smtClean="0"/>
              <a:t>No critical elements</a:t>
            </a:r>
          </a:p>
          <a:p>
            <a:pPr marL="457200" indent="-457200">
              <a:buFont typeface="Arial" panose="020B0604020202020204" pitchFamily="34" charset="0"/>
              <a:buChar char="•"/>
            </a:pPr>
            <a:r>
              <a:rPr lang="en-GB" sz="3200" dirty="0" smtClean="0"/>
              <a:t>Call to action</a:t>
            </a:r>
            <a:endParaRPr lang="en-GB" sz="3000" b="1" dirty="0"/>
          </a:p>
        </p:txBody>
      </p:sp>
      <p:sp>
        <p:nvSpPr>
          <p:cNvPr id="10" name="Explosion 1 9"/>
          <p:cNvSpPr/>
          <p:nvPr/>
        </p:nvSpPr>
        <p:spPr>
          <a:xfrm>
            <a:off x="5364088" y="1484784"/>
            <a:ext cx="4401280" cy="440128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smtClean="0"/>
              <a:t>Successful </a:t>
            </a:r>
          </a:p>
          <a:p>
            <a:pPr algn="ctr"/>
            <a:r>
              <a:rPr lang="en-GB" sz="2800" dirty="0" smtClean="0"/>
              <a:t>Brilliant </a:t>
            </a:r>
          </a:p>
          <a:p>
            <a:pPr algn="ctr"/>
            <a:r>
              <a:rPr lang="en-GB" sz="2800" dirty="0" smtClean="0"/>
              <a:t>Fantastic </a:t>
            </a:r>
          </a:p>
          <a:p>
            <a:pPr algn="ctr"/>
            <a:r>
              <a:rPr lang="en-GB" sz="2800" dirty="0" smtClean="0"/>
              <a:t>Smart</a:t>
            </a:r>
            <a:endParaRPr lang="en-GB" sz="2800" dirty="0"/>
          </a:p>
        </p:txBody>
      </p:sp>
      <p:sp>
        <p:nvSpPr>
          <p:cNvPr id="11" name="Rechteck 10"/>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31</a:t>
            </a:fld>
            <a:endParaRPr lang="en-GB" dirty="0">
              <a:solidFill>
                <a:schemeClr val="bg1"/>
              </a:solidFill>
            </a:endParaRPr>
          </a:p>
        </p:txBody>
      </p:sp>
    </p:spTree>
    <p:extLst>
      <p:ext uri="{BB962C8B-B14F-4D97-AF65-F5344CB8AC3E}">
        <p14:creationId xmlns:p14="http://schemas.microsoft.com/office/powerpoint/2010/main" val="118655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3</a:t>
            </a:r>
            <a:endParaRPr lang="en-GB" dirty="0">
              <a:solidFill>
                <a:schemeClr val="bg1"/>
              </a:solidFill>
            </a:endParaRPr>
          </a:p>
        </p:txBody>
      </p:sp>
      <p:sp>
        <p:nvSpPr>
          <p:cNvPr id="2" name="Rechteck 1"/>
          <p:cNvSpPr/>
          <p:nvPr/>
        </p:nvSpPr>
        <p:spPr>
          <a:xfrm>
            <a:off x="795236" y="495002"/>
            <a:ext cx="7660424" cy="646331"/>
          </a:xfrm>
          <a:prstGeom prst="rect">
            <a:avLst/>
          </a:prstGeom>
        </p:spPr>
        <p:txBody>
          <a:bodyPr wrap="square">
            <a:spAutoFit/>
          </a:bodyPr>
          <a:lstStyle/>
          <a:p>
            <a:r>
              <a:rPr lang="en-GB" b="1" dirty="0" smtClean="0">
                <a:solidFill>
                  <a:srgbClr val="0070C0"/>
                </a:solidFill>
              </a:rPr>
              <a:t>'Public relations is a strategic communication process that builds mutually beneficial relationships between organizations and their </a:t>
            </a:r>
            <a:r>
              <a:rPr lang="en-GB" b="1" dirty="0" smtClean="0">
                <a:solidFill>
                  <a:srgbClr val="0070C0"/>
                </a:solidFill>
              </a:rPr>
              <a:t>publics.’ </a:t>
            </a:r>
            <a:r>
              <a:rPr lang="en-GB" sz="1200" i="1" dirty="0" smtClean="0">
                <a:solidFill>
                  <a:srgbClr val="0070C0"/>
                </a:solidFill>
              </a:rPr>
              <a:t>(</a:t>
            </a:r>
            <a:r>
              <a:rPr lang="en-GB" sz="1200" i="1" dirty="0" err="1" smtClean="0">
                <a:solidFill>
                  <a:srgbClr val="0070C0"/>
                </a:solidFill>
              </a:rPr>
              <a:t>PRSA</a:t>
            </a:r>
            <a:r>
              <a:rPr lang="en-GB" sz="1200" i="1" dirty="0" smtClean="0">
                <a:solidFill>
                  <a:srgbClr val="0070C0"/>
                </a:solidFill>
              </a:rPr>
              <a:t> </a:t>
            </a:r>
            <a:r>
              <a:rPr lang="en-GB" sz="1200" i="1" dirty="0" smtClean="0">
                <a:solidFill>
                  <a:srgbClr val="0070C0"/>
                </a:solidFill>
              </a:rPr>
              <a:t>2011-2012)</a:t>
            </a:r>
            <a:endParaRPr lang="en-GB" sz="1200" i="1" dirty="0">
              <a:solidFill>
                <a:srgbClr val="0070C0"/>
              </a:solidFill>
            </a:endParaRPr>
          </a:p>
        </p:txBody>
      </p:sp>
      <p:sp>
        <p:nvSpPr>
          <p:cNvPr id="9" name="Textfeld 8"/>
          <p:cNvSpPr txBox="1"/>
          <p:nvPr/>
        </p:nvSpPr>
        <p:spPr>
          <a:xfrm>
            <a:off x="892876" y="1556792"/>
            <a:ext cx="7704856" cy="3477875"/>
          </a:xfrm>
          <a:prstGeom prst="rect">
            <a:avLst/>
          </a:prstGeom>
          <a:noFill/>
        </p:spPr>
        <p:txBody>
          <a:bodyPr wrap="square" rtlCol="0">
            <a:spAutoFit/>
          </a:bodyPr>
          <a:lstStyle/>
          <a:p>
            <a:pPr marL="457200" indent="-457200">
              <a:buFont typeface="Arial" panose="020B0604020202020204" pitchFamily="34" charset="0"/>
              <a:buChar char="•"/>
            </a:pPr>
            <a:r>
              <a:rPr lang="en-GB" sz="2000" dirty="0" smtClean="0">
                <a:solidFill>
                  <a:srgbClr val="0070C0"/>
                </a:solidFill>
              </a:rPr>
              <a:t>Definition:</a:t>
            </a:r>
            <a:r>
              <a:rPr lang="en-GB" sz="2000" dirty="0" smtClean="0"/>
              <a:t> Public relations (PR) is the way organisations communicate with the public and media. The aim of PR is to create a positive image of the organisation and a strong relationship with the audience. </a:t>
            </a:r>
            <a:r>
              <a:rPr lang="en-GB" sz="1200" i="1" dirty="0" smtClean="0">
                <a:hlinkClick r:id="rId5"/>
              </a:rPr>
              <a:t>http://www.ipr.org.uk</a:t>
            </a:r>
            <a:r>
              <a:rPr lang="en-GB" sz="1200" i="1" dirty="0" smtClean="0"/>
              <a:t>  </a:t>
            </a:r>
          </a:p>
          <a:p>
            <a:endParaRPr lang="en-GB" sz="2000" dirty="0" smtClean="0"/>
          </a:p>
          <a:p>
            <a:pPr marL="457200" indent="-457200">
              <a:buFont typeface="Arial" panose="020B0604020202020204" pitchFamily="34" charset="0"/>
              <a:buChar char="•"/>
            </a:pPr>
            <a:r>
              <a:rPr lang="en-GB" sz="2000" smtClean="0">
                <a:solidFill>
                  <a:srgbClr val="0070C0"/>
                </a:solidFill>
              </a:rPr>
              <a:t>Examples</a:t>
            </a:r>
            <a:r>
              <a:rPr lang="en-GB" sz="2000" dirty="0" smtClean="0">
                <a:solidFill>
                  <a:srgbClr val="0070C0"/>
                </a:solidFill>
              </a:rPr>
              <a:t>: </a:t>
            </a:r>
            <a:r>
              <a:rPr lang="en-GB" sz="2000" dirty="0" smtClean="0"/>
              <a:t>press releases, newsletters, public appearances, etc. </a:t>
            </a:r>
          </a:p>
          <a:p>
            <a:endParaRPr lang="en-GB" sz="2000" dirty="0" smtClean="0"/>
          </a:p>
          <a:p>
            <a:pPr marL="457200" indent="-457200">
              <a:buFont typeface="Arial" panose="020B0604020202020204" pitchFamily="34" charset="0"/>
              <a:buChar char="•"/>
            </a:pPr>
            <a:r>
              <a:rPr lang="en-GB" sz="2000" dirty="0" smtClean="0">
                <a:solidFill>
                  <a:srgbClr val="0070C0"/>
                </a:solidFill>
              </a:rPr>
              <a:t>PR ≠ advertising: </a:t>
            </a:r>
            <a:r>
              <a:rPr lang="en-GB" sz="2000" dirty="0"/>
              <a:t>W</a:t>
            </a:r>
            <a:r>
              <a:rPr lang="en-GB" sz="2000" dirty="0" smtClean="0"/>
              <a:t>hile advertising is exclusively focused on the promotion of products or services with an aim to encourage target audiences to buy, PR is specialised in the communication with the public and media. </a:t>
            </a:r>
            <a:r>
              <a:rPr lang="en-GB" sz="1200" i="1" dirty="0" smtClean="0">
                <a:hlinkClick r:id="rId6"/>
              </a:rPr>
              <a:t>http://www.ipr.org.uk/pr-vs-advertising.html</a:t>
            </a:r>
            <a:r>
              <a:rPr lang="en-GB" sz="1200" i="1" dirty="0" smtClean="0"/>
              <a:t> </a:t>
            </a:r>
            <a:endParaRPr lang="en-GB" sz="1200" i="1" dirty="0"/>
          </a:p>
        </p:txBody>
      </p:sp>
      <p:sp>
        <p:nvSpPr>
          <p:cNvPr id="10" name="Rechteck 9"/>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32</a:t>
            </a:fld>
            <a:endParaRPr lang="en-GB" dirty="0">
              <a:solidFill>
                <a:schemeClr val="bg1"/>
              </a:solidFill>
            </a:endParaRPr>
          </a:p>
        </p:txBody>
      </p:sp>
    </p:spTree>
    <p:extLst>
      <p:ext uri="{BB962C8B-B14F-4D97-AF65-F5344CB8AC3E}">
        <p14:creationId xmlns:p14="http://schemas.microsoft.com/office/powerpoint/2010/main" val="235037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a:spAutoFit/>
          </a:bodyPr>
          <a:lstStyle/>
          <a:p>
            <a:r>
              <a:rPr lang="en-US" b="1" dirty="0">
                <a:solidFill>
                  <a:srgbClr val="0070C0"/>
                </a:solidFill>
              </a:rPr>
              <a:t>Use of media in Europe / Facts and figures</a:t>
            </a:r>
          </a:p>
        </p:txBody>
      </p:sp>
      <p:sp>
        <p:nvSpPr>
          <p:cNvPr id="14" name="Textfeld 13"/>
          <p:cNvSpPr txBox="1"/>
          <p:nvPr/>
        </p:nvSpPr>
        <p:spPr>
          <a:xfrm>
            <a:off x="826524" y="505691"/>
            <a:ext cx="7561900" cy="3339376"/>
          </a:xfrm>
          <a:prstGeom prst="rect">
            <a:avLst/>
          </a:prstGeom>
          <a:solidFill>
            <a:schemeClr val="bg1"/>
          </a:solidFill>
        </p:spPr>
        <p:txBody>
          <a:bodyPr wrap="square" rtlCol="0">
            <a:spAutoFit/>
          </a:bodyPr>
          <a:lstStyle/>
          <a:p>
            <a:r>
              <a:rPr lang="de-DE" sz="1100" b="1" dirty="0" smtClean="0"/>
              <a:t>Module 4</a:t>
            </a:r>
          </a:p>
          <a:p>
            <a:endParaRPr lang="en-US" sz="4000" b="1" dirty="0" smtClean="0"/>
          </a:p>
          <a:p>
            <a:endParaRPr lang="en-US" sz="4000" b="1" dirty="0"/>
          </a:p>
          <a:p>
            <a:endParaRPr lang="en-US" sz="4000" b="1" dirty="0" smtClean="0"/>
          </a:p>
          <a:p>
            <a:r>
              <a:rPr lang="en-US" sz="4000" b="1" dirty="0" smtClean="0"/>
              <a:t>Using </a:t>
            </a:r>
            <a:r>
              <a:rPr lang="en-US" sz="4000" b="1" dirty="0"/>
              <a:t>and writing </a:t>
            </a:r>
            <a:endParaRPr lang="en-US" sz="4000" b="1" dirty="0" smtClean="0"/>
          </a:p>
          <a:p>
            <a:r>
              <a:rPr lang="en-US" sz="4000" b="1" dirty="0" smtClean="0"/>
              <a:t>for </a:t>
            </a:r>
            <a:r>
              <a:rPr lang="en-US" sz="4000" b="1" dirty="0" smtClean="0">
                <a:solidFill>
                  <a:srgbClr val="0070C0"/>
                </a:solidFill>
              </a:rPr>
              <a:t>online media  </a:t>
            </a:r>
            <a:endParaRPr lang="en-US" sz="4000" b="1" dirty="0">
              <a:solidFill>
                <a:srgbClr val="0070C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95049" y="350838"/>
            <a:ext cx="3347706" cy="538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33</a:t>
            </a:fld>
            <a:endParaRPr lang="de-DE" dirty="0">
              <a:solidFill>
                <a:schemeClr val="bg1"/>
              </a:solidFill>
            </a:endParaRPr>
          </a:p>
        </p:txBody>
      </p:sp>
    </p:spTree>
    <p:extLst>
      <p:ext uri="{BB962C8B-B14F-4D97-AF65-F5344CB8AC3E}">
        <p14:creationId xmlns:p14="http://schemas.microsoft.com/office/powerpoint/2010/main" val="4227971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4/2</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a:spAutoFit/>
          </a:bodyPr>
          <a:lstStyle/>
          <a:p>
            <a:r>
              <a:rPr lang="en-US" b="1" dirty="0">
                <a:solidFill>
                  <a:srgbClr val="0070C0"/>
                </a:solidFill>
              </a:rPr>
              <a:t>Use of media in Europe / </a:t>
            </a:r>
            <a:r>
              <a:rPr lang="en-US" b="1" dirty="0" smtClean="0">
                <a:solidFill>
                  <a:srgbClr val="0070C0"/>
                </a:solidFill>
              </a:rPr>
              <a:t>facts </a:t>
            </a:r>
            <a:r>
              <a:rPr lang="en-US" b="1" dirty="0">
                <a:solidFill>
                  <a:srgbClr val="0070C0"/>
                </a:solidFill>
              </a:rPr>
              <a:t>and figures</a:t>
            </a: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0540" y="1220967"/>
            <a:ext cx="8156690" cy="513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2699792" y="4581128"/>
            <a:ext cx="2095284" cy="1224136"/>
          </a:xfrm>
          <a:prstGeom prst="wedgeEllipseCallout">
            <a:avLst>
              <a:gd name="adj1" fmla="val 91905"/>
              <a:gd name="adj2" fmla="val -152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Decline of </a:t>
            </a:r>
            <a:r>
              <a:rPr lang="en-GB" dirty="0" smtClean="0"/>
              <a:t>reading written press</a:t>
            </a:r>
            <a:endParaRPr lang="de-DE" dirty="0"/>
          </a:p>
        </p:txBody>
      </p:sp>
      <p:sp>
        <p:nvSpPr>
          <p:cNvPr id="11" name="Rechteck 10"/>
          <p:cNvSpPr/>
          <p:nvPr/>
        </p:nvSpPr>
        <p:spPr>
          <a:xfrm>
            <a:off x="6588224" y="5589820"/>
            <a:ext cx="2340538" cy="600164"/>
          </a:xfrm>
          <a:prstGeom prst="rect">
            <a:avLst/>
          </a:prstGeom>
        </p:spPr>
        <p:txBody>
          <a:bodyPr wrap="square">
            <a:spAutoFit/>
          </a:bodyPr>
          <a:lstStyle/>
          <a:p>
            <a:r>
              <a:rPr lang="de-DE" sz="1100" dirty="0" smtClean="0"/>
              <a:t>Source: Standard </a:t>
            </a:r>
            <a:r>
              <a:rPr lang="de-DE" sz="1100" dirty="0"/>
              <a:t>Eurobarometer </a:t>
            </a:r>
            <a:r>
              <a:rPr lang="de-DE" sz="1100" dirty="0" smtClean="0"/>
              <a:t>84: </a:t>
            </a:r>
            <a:r>
              <a:rPr lang="en-US" sz="1100" dirty="0" smtClean="0"/>
              <a:t>Media </a:t>
            </a:r>
            <a:r>
              <a:rPr lang="en-US" sz="1100" dirty="0"/>
              <a:t>use in the European </a:t>
            </a:r>
            <a:r>
              <a:rPr lang="en-US" sz="1100" dirty="0" smtClean="0"/>
              <a:t>Union (Year 2015)</a:t>
            </a:r>
            <a:endParaRPr lang="de-DE" sz="1100" dirty="0"/>
          </a:p>
        </p:txBody>
      </p:sp>
      <p:sp>
        <p:nvSpPr>
          <p:cNvPr id="12" name="Rechteck 11"/>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34</a:t>
            </a:fld>
            <a:endParaRPr lang="de-DE" dirty="0">
              <a:solidFill>
                <a:schemeClr val="bg1"/>
              </a:solidFill>
            </a:endParaRPr>
          </a:p>
        </p:txBody>
      </p:sp>
    </p:spTree>
    <p:extLst>
      <p:ext uri="{BB962C8B-B14F-4D97-AF65-F5344CB8AC3E}">
        <p14:creationId xmlns:p14="http://schemas.microsoft.com/office/powerpoint/2010/main" val="4084831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4/3</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a:spAutoFit/>
          </a:bodyPr>
          <a:lstStyle/>
          <a:p>
            <a:r>
              <a:rPr lang="en-US" b="1" dirty="0">
                <a:solidFill>
                  <a:srgbClr val="0070C0"/>
                </a:solidFill>
              </a:rPr>
              <a:t>Use of media in Europe / </a:t>
            </a:r>
            <a:r>
              <a:rPr lang="en-US" b="1" dirty="0" smtClean="0">
                <a:solidFill>
                  <a:srgbClr val="0070C0"/>
                </a:solidFill>
              </a:rPr>
              <a:t>facts </a:t>
            </a:r>
            <a:r>
              <a:rPr lang="en-US" b="1" dirty="0">
                <a:solidFill>
                  <a:srgbClr val="0070C0"/>
                </a:solidFill>
              </a:rPr>
              <a:t>and figures</a:t>
            </a:r>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048" y="1268760"/>
            <a:ext cx="8839254" cy="442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on 1 2"/>
          <p:cNvSpPr/>
          <p:nvPr/>
        </p:nvSpPr>
        <p:spPr>
          <a:xfrm>
            <a:off x="5697267" y="188640"/>
            <a:ext cx="3150622" cy="20162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Wide </a:t>
            </a:r>
            <a:r>
              <a:rPr lang="en-US" sz="1600" b="1" dirty="0"/>
              <a:t>divergences between Member </a:t>
            </a:r>
            <a:r>
              <a:rPr lang="en-US" sz="1600" b="1" dirty="0" smtClean="0"/>
              <a:t>States </a:t>
            </a:r>
            <a:endParaRPr lang="de-DE" sz="1600" dirty="0"/>
          </a:p>
        </p:txBody>
      </p:sp>
      <p:sp>
        <p:nvSpPr>
          <p:cNvPr id="11" name="Rechteck 10"/>
          <p:cNvSpPr/>
          <p:nvPr/>
        </p:nvSpPr>
        <p:spPr>
          <a:xfrm>
            <a:off x="3581821" y="5959862"/>
            <a:ext cx="5257644" cy="261610"/>
          </a:xfrm>
          <a:prstGeom prst="rect">
            <a:avLst/>
          </a:prstGeom>
        </p:spPr>
        <p:txBody>
          <a:bodyPr wrap="square">
            <a:spAutoFit/>
          </a:bodyPr>
          <a:lstStyle/>
          <a:p>
            <a:r>
              <a:rPr lang="de-DE" sz="1100" dirty="0" smtClean="0"/>
              <a:t>Source: Standard </a:t>
            </a:r>
            <a:r>
              <a:rPr lang="de-DE" sz="1100" dirty="0"/>
              <a:t>Eurobarometer </a:t>
            </a:r>
            <a:r>
              <a:rPr lang="de-DE" sz="1100" dirty="0" smtClean="0"/>
              <a:t>84: </a:t>
            </a:r>
            <a:r>
              <a:rPr lang="en-US" sz="1100" dirty="0" smtClean="0"/>
              <a:t>Media </a:t>
            </a:r>
            <a:r>
              <a:rPr lang="en-US" sz="1100" dirty="0"/>
              <a:t>use in the European </a:t>
            </a:r>
            <a:r>
              <a:rPr lang="en-US" sz="1100" dirty="0" smtClean="0"/>
              <a:t>Union (Year 2015)</a:t>
            </a:r>
            <a:endParaRPr lang="de-DE" sz="1100" dirty="0"/>
          </a:p>
        </p:txBody>
      </p:sp>
      <p:sp>
        <p:nvSpPr>
          <p:cNvPr id="12" name="Rechteck 11"/>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35</a:t>
            </a:fld>
            <a:endParaRPr lang="de-DE" dirty="0">
              <a:solidFill>
                <a:schemeClr val="bg1"/>
              </a:solidFill>
            </a:endParaRPr>
          </a:p>
        </p:txBody>
      </p:sp>
    </p:spTree>
    <p:extLst>
      <p:ext uri="{BB962C8B-B14F-4D97-AF65-F5344CB8AC3E}">
        <p14:creationId xmlns:p14="http://schemas.microsoft.com/office/powerpoint/2010/main" val="1879810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a:t>
            </a:r>
            <a:endParaRPr lang="de-DE" dirty="0">
              <a:solidFill>
                <a:schemeClr val="bg1"/>
              </a:solidFill>
            </a:endParaRPr>
          </a:p>
        </p:txBody>
      </p:sp>
      <p:sp>
        <p:nvSpPr>
          <p:cNvPr id="2" name="Rechteck 1"/>
          <p:cNvSpPr/>
          <p:nvPr/>
        </p:nvSpPr>
        <p:spPr>
          <a:xfrm>
            <a:off x="872016" y="517359"/>
            <a:ext cx="2025555" cy="369332"/>
          </a:xfrm>
          <a:prstGeom prst="rect">
            <a:avLst/>
          </a:prstGeom>
        </p:spPr>
        <p:txBody>
          <a:bodyPr wrap="none">
            <a:spAutoFit/>
          </a:bodyPr>
          <a:lstStyle/>
          <a:p>
            <a:r>
              <a:rPr lang="en-US" b="1" dirty="0">
                <a:solidFill>
                  <a:srgbClr val="0070C0"/>
                </a:solidFill>
              </a:rPr>
              <a:t>Structure of media </a:t>
            </a:r>
          </a:p>
        </p:txBody>
      </p:sp>
      <p:sp>
        <p:nvSpPr>
          <p:cNvPr id="9" name="Rechteck 8"/>
          <p:cNvSpPr/>
          <p:nvPr/>
        </p:nvSpPr>
        <p:spPr>
          <a:xfrm>
            <a:off x="539552" y="1364993"/>
            <a:ext cx="8136904" cy="3108543"/>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0070C0"/>
                </a:solidFill>
              </a:rPr>
              <a:t>Press: </a:t>
            </a:r>
            <a:r>
              <a:rPr lang="en-GB" sz="2800" dirty="0"/>
              <a:t>daily newspapers, weekly newspapers; regional/national press</a:t>
            </a:r>
            <a:r>
              <a:rPr lang="en-GB" sz="2800" dirty="0" smtClean="0"/>
              <a:t/>
            </a:r>
            <a:br>
              <a:rPr lang="en-GB" sz="2800" dirty="0" smtClean="0"/>
            </a:br>
            <a:endParaRPr lang="de-DE" sz="2800" dirty="0"/>
          </a:p>
          <a:p>
            <a:pPr marL="457200" indent="-457200">
              <a:buFont typeface="Arial" panose="020B0604020202020204" pitchFamily="34" charset="0"/>
              <a:buChar char="•"/>
            </a:pPr>
            <a:r>
              <a:rPr lang="en-GB" sz="2800" dirty="0">
                <a:solidFill>
                  <a:srgbClr val="0070C0"/>
                </a:solidFill>
              </a:rPr>
              <a:t>TV, radio: </a:t>
            </a:r>
            <a:r>
              <a:rPr lang="en-GB" sz="2800" dirty="0" smtClean="0"/>
              <a:t>commercial/public</a:t>
            </a:r>
            <a:br>
              <a:rPr lang="en-GB" sz="2800" dirty="0" smtClean="0"/>
            </a:br>
            <a:endParaRPr lang="de-DE" sz="2800" dirty="0"/>
          </a:p>
          <a:p>
            <a:pPr marL="457200" indent="-457200">
              <a:buFont typeface="Arial" panose="020B0604020202020204" pitchFamily="34" charset="0"/>
              <a:buChar char="•"/>
            </a:pPr>
            <a:r>
              <a:rPr lang="en-GB" sz="2800" dirty="0">
                <a:solidFill>
                  <a:srgbClr val="0070C0"/>
                </a:solidFill>
              </a:rPr>
              <a:t>Internet </a:t>
            </a:r>
            <a:r>
              <a:rPr lang="en-GB" sz="2800" dirty="0"/>
              <a:t>as </a:t>
            </a:r>
            <a:r>
              <a:rPr lang="en-GB" sz="2800" dirty="0" smtClean="0"/>
              <a:t>an alternative </a:t>
            </a:r>
            <a:r>
              <a:rPr lang="en-GB" sz="2800" dirty="0"/>
              <a:t>information </a:t>
            </a:r>
            <a:r>
              <a:rPr lang="en-GB" sz="2800" dirty="0" smtClean="0"/>
              <a:t>source</a:t>
            </a:r>
            <a:br>
              <a:rPr lang="en-GB" sz="2800" dirty="0" smtClean="0"/>
            </a:br>
            <a:endParaRPr lang="de-DE" sz="2800"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36</a:t>
            </a:fld>
            <a:endParaRPr lang="de-DE" dirty="0">
              <a:solidFill>
                <a:schemeClr val="bg1"/>
              </a:solidFill>
            </a:endParaRPr>
          </a:p>
        </p:txBody>
      </p:sp>
    </p:spTree>
    <p:extLst>
      <p:ext uri="{BB962C8B-B14F-4D97-AF65-F5344CB8AC3E}">
        <p14:creationId xmlns:p14="http://schemas.microsoft.com/office/powerpoint/2010/main" val="1091922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0210" y="517359"/>
            <a:ext cx="7644252" cy="557734"/>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a:t>
            </a:r>
            <a:endParaRPr lang="de-DE" dirty="0">
              <a:solidFill>
                <a:schemeClr val="bg1"/>
              </a:solidFill>
            </a:endParaRPr>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37</a:t>
            </a:fld>
            <a:endParaRPr lang="de-DE" dirty="0">
              <a:solidFill>
                <a:schemeClr val="bg1"/>
              </a:solidFill>
            </a:endParaRPr>
          </a:p>
        </p:txBody>
      </p:sp>
      <p:sp>
        <p:nvSpPr>
          <p:cNvPr id="17" name="Textplatzhalter 16"/>
          <p:cNvSpPr>
            <a:spLocks noGrp="1"/>
          </p:cNvSpPr>
          <p:nvPr>
            <p:ph type="body" idx="4294967295"/>
          </p:nvPr>
        </p:nvSpPr>
        <p:spPr>
          <a:xfrm>
            <a:off x="971600" y="1726295"/>
            <a:ext cx="4040188" cy="639763"/>
          </a:xfrm>
        </p:spPr>
        <p:txBody>
          <a:bodyPr>
            <a:normAutofit/>
          </a:bodyPr>
          <a:lstStyle/>
          <a:p>
            <a:pPr marL="0" indent="0">
              <a:buNone/>
            </a:pPr>
            <a:r>
              <a:rPr lang="en-US" sz="2800" b="1" dirty="0"/>
              <a:t>Online readers</a:t>
            </a:r>
            <a:r>
              <a:rPr lang="en-US" sz="2800" b="1" dirty="0" smtClean="0"/>
              <a:t>…</a:t>
            </a:r>
            <a:endParaRPr lang="en-US" sz="2800" b="1" dirty="0"/>
          </a:p>
        </p:txBody>
      </p:sp>
      <p:sp>
        <p:nvSpPr>
          <p:cNvPr id="18" name="Inhaltsplatzhalter 17"/>
          <p:cNvSpPr>
            <a:spLocks noGrp="1"/>
          </p:cNvSpPr>
          <p:nvPr>
            <p:ph sz="half" idx="4294967295"/>
          </p:nvPr>
        </p:nvSpPr>
        <p:spPr>
          <a:xfrm>
            <a:off x="1089194" y="2483704"/>
            <a:ext cx="6723165" cy="3177544"/>
          </a:xfrm>
        </p:spPr>
        <p:txBody>
          <a:bodyPr>
            <a:normAutofit fontScale="85000" lnSpcReduction="20000"/>
          </a:bodyPr>
          <a:lstStyle/>
          <a:p>
            <a:pPr>
              <a:spcBef>
                <a:spcPts val="0"/>
              </a:spcBef>
              <a:spcAft>
                <a:spcPts val="1200"/>
              </a:spcAft>
            </a:pPr>
            <a:r>
              <a:rPr lang="en-US" dirty="0"/>
              <a:t>… skip and skim information </a:t>
            </a:r>
          </a:p>
          <a:p>
            <a:pPr>
              <a:spcBef>
                <a:spcPts val="0"/>
              </a:spcBef>
              <a:spcAft>
                <a:spcPts val="1200"/>
              </a:spcAft>
            </a:pPr>
            <a:r>
              <a:rPr lang="en-US" dirty="0" smtClean="0"/>
              <a:t>… jump </a:t>
            </a:r>
            <a:r>
              <a:rPr lang="en-US" dirty="0"/>
              <a:t>from one to the next </a:t>
            </a:r>
            <a:r>
              <a:rPr lang="en-US" dirty="0" smtClean="0"/>
              <a:t>headline</a:t>
            </a:r>
          </a:p>
          <a:p>
            <a:pPr>
              <a:spcBef>
                <a:spcPts val="0"/>
              </a:spcBef>
              <a:spcAft>
                <a:spcPts val="1200"/>
              </a:spcAft>
            </a:pPr>
            <a:r>
              <a:rPr lang="en-US" dirty="0" smtClean="0"/>
              <a:t>… spend little </a:t>
            </a:r>
            <a:r>
              <a:rPr lang="en-US" dirty="0"/>
              <a:t>time </a:t>
            </a:r>
            <a:r>
              <a:rPr lang="en-US" dirty="0" smtClean="0"/>
              <a:t>on the site</a:t>
            </a:r>
            <a:endParaRPr lang="en-US" dirty="0"/>
          </a:p>
          <a:p>
            <a:pPr>
              <a:spcBef>
                <a:spcPts val="0"/>
              </a:spcBef>
              <a:spcAft>
                <a:spcPts val="1200"/>
              </a:spcAft>
            </a:pPr>
            <a:r>
              <a:rPr lang="en-US" dirty="0" smtClean="0"/>
              <a:t>… prefer clicking </a:t>
            </a:r>
            <a:r>
              <a:rPr lang="en-US" dirty="0"/>
              <a:t>links instead of reading </a:t>
            </a:r>
            <a:r>
              <a:rPr lang="en-US" dirty="0" smtClean="0"/>
              <a:t>to the </a:t>
            </a:r>
            <a:r>
              <a:rPr lang="en-US" dirty="0"/>
              <a:t>end</a:t>
            </a:r>
          </a:p>
          <a:p>
            <a:pPr>
              <a:spcBef>
                <a:spcPts val="0"/>
              </a:spcBef>
              <a:spcAft>
                <a:spcPts val="1200"/>
              </a:spcAft>
            </a:pPr>
            <a:r>
              <a:rPr lang="en-US" dirty="0" smtClean="0"/>
              <a:t>… do not like long texts – online reading is more exhausting than reading print media</a:t>
            </a:r>
            <a:endParaRPr lang="en-US" dirty="0"/>
          </a:p>
          <a:p>
            <a:endParaRPr lang="de-AT" dirty="0"/>
          </a:p>
        </p:txBody>
      </p:sp>
      <p:sp>
        <p:nvSpPr>
          <p:cNvPr id="13" name="Textfeld 12"/>
          <p:cNvSpPr txBox="1"/>
          <p:nvPr/>
        </p:nvSpPr>
        <p:spPr>
          <a:xfrm>
            <a:off x="1089194" y="980728"/>
            <a:ext cx="7069238" cy="400110"/>
          </a:xfrm>
          <a:prstGeom prst="rect">
            <a:avLst/>
          </a:prstGeom>
          <a:solidFill>
            <a:schemeClr val="bg1"/>
          </a:solidFill>
        </p:spPr>
        <p:txBody>
          <a:bodyPr wrap="square" rtlCol="0">
            <a:spAutoFit/>
          </a:bodyPr>
          <a:lstStyle/>
          <a:p>
            <a:r>
              <a:rPr lang="en-US" sz="2000" b="1" dirty="0" smtClean="0">
                <a:solidFill>
                  <a:srgbClr val="0070C0"/>
                </a:solidFill>
              </a:rPr>
              <a:t>Online reading is different to reading printed media</a:t>
            </a:r>
            <a:endParaRPr lang="en-US" sz="2000" b="1" dirty="0">
              <a:solidFill>
                <a:srgbClr val="0070C0"/>
              </a:solidFill>
            </a:endParaRPr>
          </a:p>
        </p:txBody>
      </p:sp>
    </p:spTree>
    <p:extLst>
      <p:ext uri="{BB962C8B-B14F-4D97-AF65-F5344CB8AC3E}">
        <p14:creationId xmlns:p14="http://schemas.microsoft.com/office/powerpoint/2010/main" val="1894585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4</a:t>
            </a:r>
            <a:endParaRPr lang="en-GB" dirty="0">
              <a:solidFill>
                <a:schemeClr val="bg1"/>
              </a:solidFill>
            </a:endParaRPr>
          </a:p>
        </p:txBody>
      </p:sp>
      <p:sp>
        <p:nvSpPr>
          <p:cNvPr id="2" name="Rechteck 1"/>
          <p:cNvSpPr/>
          <p:nvPr/>
        </p:nvSpPr>
        <p:spPr>
          <a:xfrm>
            <a:off x="872016" y="517359"/>
            <a:ext cx="3181833" cy="369332"/>
          </a:xfrm>
          <a:prstGeom prst="rect">
            <a:avLst/>
          </a:prstGeom>
        </p:spPr>
        <p:txBody>
          <a:bodyPr wrap="none">
            <a:spAutoFit/>
          </a:bodyPr>
          <a:lstStyle/>
          <a:p>
            <a:r>
              <a:rPr lang="en-GB" b="1" dirty="0" smtClean="0">
                <a:solidFill>
                  <a:srgbClr val="0070C0"/>
                </a:solidFill>
              </a:rPr>
              <a:t>Which media for which content</a:t>
            </a:r>
            <a:endParaRPr lang="en-GB" b="1" dirty="0">
              <a:solidFill>
                <a:srgbClr val="0070C0"/>
              </a:solidFill>
            </a:endParaRPr>
          </a:p>
        </p:txBody>
      </p:sp>
      <p:sp>
        <p:nvSpPr>
          <p:cNvPr id="9" name="Rechteck 8"/>
          <p:cNvSpPr/>
          <p:nvPr/>
        </p:nvSpPr>
        <p:spPr>
          <a:xfrm>
            <a:off x="444670" y="911365"/>
            <a:ext cx="8303794" cy="4093428"/>
          </a:xfrm>
          <a:prstGeom prst="rect">
            <a:avLst/>
          </a:prstGeom>
        </p:spPr>
        <p:txBody>
          <a:bodyPr wrap="square">
            <a:spAutoFit/>
          </a:bodyPr>
          <a:lstStyle/>
          <a:p>
            <a:endParaRPr lang="en-GB" sz="2000" dirty="0" smtClean="0"/>
          </a:p>
          <a:p>
            <a:r>
              <a:rPr lang="en-GB" sz="2000" b="1" dirty="0" smtClean="0"/>
              <a:t>Websites</a:t>
            </a:r>
          </a:p>
          <a:p>
            <a:pPr marL="342900" indent="-342900">
              <a:buFont typeface="Arial" panose="020B0604020202020204" pitchFamily="34" charset="0"/>
              <a:buChar char="•"/>
            </a:pPr>
            <a:r>
              <a:rPr lang="en-GB" sz="2000" dirty="0" smtClean="0"/>
              <a:t>For all relevant information</a:t>
            </a:r>
          </a:p>
          <a:p>
            <a:pPr marL="342900" indent="-342900">
              <a:buFont typeface="Arial" panose="020B0604020202020204" pitchFamily="34" charset="0"/>
              <a:buChar char="•"/>
            </a:pPr>
            <a:r>
              <a:rPr lang="en-GB" sz="2000" dirty="0" smtClean="0"/>
              <a:t>Download area/press area for journalists</a:t>
            </a:r>
          </a:p>
          <a:p>
            <a:pPr marL="342900" indent="-342900">
              <a:buFont typeface="Arial" panose="020B0604020202020204" pitchFamily="34" charset="0"/>
              <a:buChar char="•"/>
            </a:pPr>
            <a:r>
              <a:rPr lang="en-GB" sz="2000" dirty="0" smtClean="0"/>
              <a:t>For campaigns </a:t>
            </a:r>
          </a:p>
          <a:p>
            <a:pPr marL="342900" indent="-342900">
              <a:buFont typeface="Arial" panose="020B0604020202020204" pitchFamily="34" charset="0"/>
              <a:buChar char="•"/>
            </a:pPr>
            <a:r>
              <a:rPr lang="en-GB" sz="2000" dirty="0" smtClean="0"/>
              <a:t>News channel possible (makes change and development visible)</a:t>
            </a:r>
          </a:p>
          <a:p>
            <a:pPr marL="342900" indent="-342900">
              <a:buFont typeface="Arial" panose="020B0604020202020204" pitchFamily="34" charset="0"/>
              <a:buChar char="•"/>
            </a:pPr>
            <a:endParaRPr lang="en-GB" sz="2000" dirty="0" smtClean="0"/>
          </a:p>
          <a:p>
            <a:r>
              <a:rPr lang="en-GB" sz="2000" b="1" dirty="0" smtClean="0"/>
              <a:t>Newsletters</a:t>
            </a:r>
          </a:p>
          <a:p>
            <a:pPr marL="342900" indent="-342900">
              <a:buFont typeface="Arial" panose="020B0604020202020204" pitchFamily="34" charset="0"/>
              <a:buChar char="•"/>
            </a:pPr>
            <a:r>
              <a:rPr lang="en-GB" sz="2000" dirty="0" smtClean="0"/>
              <a:t>For spreading news and activities</a:t>
            </a:r>
          </a:p>
          <a:p>
            <a:pPr marL="342900" indent="-342900">
              <a:buFont typeface="Arial" panose="020B0604020202020204" pitchFamily="34" charset="0"/>
              <a:buChar char="•"/>
            </a:pPr>
            <a:r>
              <a:rPr lang="en-GB" sz="2000" dirty="0" smtClean="0"/>
              <a:t>For flexible use (interval, for spreading a</a:t>
            </a:r>
          </a:p>
          <a:p>
            <a:r>
              <a:rPr lang="en-GB" sz="2000" dirty="0" smtClean="0"/>
              <a:t>      specific topic/event)</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12784" y="3017520"/>
            <a:ext cx="3535680" cy="317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1187624" y="5733256"/>
            <a:ext cx="3888432" cy="461665"/>
          </a:xfrm>
          <a:prstGeom prst="rect">
            <a:avLst/>
          </a:prstGeom>
          <a:noFill/>
        </p:spPr>
        <p:txBody>
          <a:bodyPr wrap="square" rtlCol="0">
            <a:spAutoFit/>
          </a:bodyPr>
          <a:lstStyle/>
          <a:p>
            <a:pPr algn="r"/>
            <a:r>
              <a:rPr lang="en-GB" sz="1200" dirty="0" smtClean="0"/>
              <a:t>Example: Newsletter of the DG Education and Culture / European Commission</a:t>
            </a:r>
            <a:endParaRPr lang="en-GB" sz="1200" dirty="0"/>
          </a:p>
        </p:txBody>
      </p:sp>
      <p:sp>
        <p:nvSpPr>
          <p:cNvPr id="11" name="Rechteck 10"/>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38</a:t>
            </a:fld>
            <a:endParaRPr lang="en-GB" dirty="0">
              <a:solidFill>
                <a:schemeClr val="bg1"/>
              </a:solidFill>
            </a:endParaRPr>
          </a:p>
        </p:txBody>
      </p:sp>
    </p:spTree>
    <p:extLst>
      <p:ext uri="{BB962C8B-B14F-4D97-AF65-F5344CB8AC3E}">
        <p14:creationId xmlns:p14="http://schemas.microsoft.com/office/powerpoint/2010/main" val="3715084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501970"/>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a:t>
            </a:r>
            <a:endParaRPr lang="de-DE" dirty="0">
              <a:solidFill>
                <a:schemeClr val="bg1"/>
              </a:solidFill>
            </a:endParaRPr>
          </a:p>
        </p:txBody>
      </p:sp>
      <p:sp>
        <p:nvSpPr>
          <p:cNvPr id="2" name="Rechteck 1"/>
          <p:cNvSpPr/>
          <p:nvPr/>
        </p:nvSpPr>
        <p:spPr>
          <a:xfrm>
            <a:off x="872016" y="517359"/>
            <a:ext cx="3181833" cy="369332"/>
          </a:xfrm>
          <a:prstGeom prst="rect">
            <a:avLst/>
          </a:prstGeom>
        </p:spPr>
        <p:txBody>
          <a:bodyPr wrap="none">
            <a:spAutoFit/>
          </a:bodyPr>
          <a:lstStyle/>
          <a:p>
            <a:r>
              <a:rPr lang="en-US" b="1" dirty="0">
                <a:solidFill>
                  <a:srgbClr val="0070C0"/>
                </a:solidFill>
              </a:rPr>
              <a:t>Which media for which content</a:t>
            </a:r>
          </a:p>
        </p:txBody>
      </p:sp>
      <p:sp>
        <p:nvSpPr>
          <p:cNvPr id="9" name="Rechteck 8"/>
          <p:cNvSpPr/>
          <p:nvPr/>
        </p:nvSpPr>
        <p:spPr>
          <a:xfrm>
            <a:off x="444670" y="911365"/>
            <a:ext cx="8303794" cy="1631216"/>
          </a:xfrm>
          <a:prstGeom prst="rect">
            <a:avLst/>
          </a:prstGeom>
        </p:spPr>
        <p:txBody>
          <a:bodyPr wrap="square">
            <a:spAutoFit/>
          </a:bodyPr>
          <a:lstStyle/>
          <a:p>
            <a:r>
              <a:rPr lang="en-GB" sz="2000" b="1" dirty="0" smtClean="0"/>
              <a:t>Online journals</a:t>
            </a:r>
          </a:p>
          <a:p>
            <a:pPr marL="342900" indent="-342900">
              <a:buFont typeface="Arial" panose="020B0604020202020204" pitchFamily="34" charset="0"/>
              <a:buChar char="•"/>
            </a:pPr>
            <a:r>
              <a:rPr lang="en-GB" sz="2000" dirty="0" smtClean="0"/>
              <a:t>Are often open-access media (take care of what CC licences mean)</a:t>
            </a:r>
          </a:p>
          <a:p>
            <a:pPr marL="342900" indent="-342900">
              <a:buFont typeface="Arial" panose="020B0604020202020204" pitchFamily="34" charset="0"/>
              <a:buChar char="•"/>
            </a:pPr>
            <a:r>
              <a:rPr lang="en-GB" sz="2000" dirty="0" smtClean="0"/>
              <a:t>For broad dissemination</a:t>
            </a:r>
          </a:p>
          <a:p>
            <a:pPr marL="342900" indent="-342900">
              <a:buFont typeface="Arial" panose="020B0604020202020204" pitchFamily="34" charset="0"/>
              <a:buChar char="•"/>
            </a:pPr>
            <a:r>
              <a:rPr lang="en-GB" sz="2000" dirty="0" smtClean="0"/>
              <a:t>For scientific or practical articles (neutral, reflected, no PR speech)</a:t>
            </a:r>
          </a:p>
          <a:p>
            <a:pPr marL="342900" indent="-342900">
              <a:buFont typeface="Arial" panose="020B0604020202020204" pitchFamily="34" charset="0"/>
              <a:buChar char="•"/>
            </a:pPr>
            <a:endParaRPr lang="en-GB" sz="2000" dirty="0"/>
          </a:p>
        </p:txBody>
      </p:sp>
      <p:pic>
        <p:nvPicPr>
          <p:cNvPr id="307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4359" y="2693831"/>
            <a:ext cx="2743201" cy="351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36623" y="2734500"/>
            <a:ext cx="3249568" cy="370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3563888" y="2850357"/>
            <a:ext cx="1410462" cy="2123658"/>
          </a:xfrm>
          <a:prstGeom prst="rect">
            <a:avLst/>
          </a:prstGeom>
          <a:noFill/>
        </p:spPr>
        <p:txBody>
          <a:bodyPr wrap="square" rtlCol="0">
            <a:spAutoFit/>
          </a:bodyPr>
          <a:lstStyle/>
          <a:p>
            <a:pPr algn="ctr"/>
            <a:r>
              <a:rPr lang="de-DE" sz="1200" dirty="0" err="1" smtClean="0"/>
              <a:t>Examples</a:t>
            </a:r>
            <a:r>
              <a:rPr lang="de-DE" sz="1200" dirty="0" smtClean="0"/>
              <a:t>: </a:t>
            </a:r>
          </a:p>
          <a:p>
            <a:endParaRPr lang="de-DE" sz="1200" dirty="0" smtClean="0"/>
          </a:p>
          <a:p>
            <a:r>
              <a:rPr lang="de-DE" sz="1200" dirty="0" smtClean="0"/>
              <a:t>Online Journal </a:t>
            </a:r>
            <a:r>
              <a:rPr lang="de-DE" sz="1200" dirty="0" err="1" smtClean="0"/>
              <a:t>of</a:t>
            </a:r>
            <a:r>
              <a:rPr lang="de-DE" sz="1200" dirty="0" smtClean="0"/>
              <a:t> </a:t>
            </a:r>
            <a:r>
              <a:rPr lang="de-DE" sz="1200" dirty="0" err="1" smtClean="0"/>
              <a:t>Distance</a:t>
            </a:r>
            <a:r>
              <a:rPr lang="de-DE" sz="1200" dirty="0" smtClean="0"/>
              <a:t> Learning Administration</a:t>
            </a:r>
          </a:p>
          <a:p>
            <a:endParaRPr lang="de-DE" sz="1200" dirty="0"/>
          </a:p>
          <a:p>
            <a:pPr algn="r"/>
            <a:endParaRPr lang="de-DE" sz="1200" dirty="0" smtClean="0"/>
          </a:p>
          <a:p>
            <a:pPr algn="r"/>
            <a:r>
              <a:rPr lang="de-DE" sz="1200" dirty="0" smtClean="0"/>
              <a:t>European </a:t>
            </a:r>
            <a:r>
              <a:rPr lang="de-DE" sz="1200" dirty="0" err="1" smtClean="0"/>
              <a:t>Lifelong</a:t>
            </a:r>
            <a:r>
              <a:rPr lang="de-DE" sz="1200" dirty="0" smtClean="0"/>
              <a:t> Learning Magazine</a:t>
            </a:r>
          </a:p>
          <a:p>
            <a:pPr algn="r"/>
            <a:endParaRPr lang="de-DE" sz="1200" dirty="0"/>
          </a:p>
          <a:p>
            <a:pPr algn="r"/>
            <a:endParaRPr lang="en-US" sz="1200" dirty="0"/>
          </a:p>
        </p:txBody>
      </p:sp>
      <p:sp>
        <p:nvSpPr>
          <p:cNvPr id="13" name="Rechteck 12"/>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39</a:t>
            </a:fld>
            <a:endParaRPr lang="de-DE" dirty="0">
              <a:solidFill>
                <a:schemeClr val="bg1"/>
              </a:solidFill>
            </a:endParaRPr>
          </a:p>
        </p:txBody>
      </p:sp>
    </p:spTree>
    <p:extLst>
      <p:ext uri="{BB962C8B-B14F-4D97-AF65-F5344CB8AC3E}">
        <p14:creationId xmlns:p14="http://schemas.microsoft.com/office/powerpoint/2010/main" val="373933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1</a:t>
            </a:r>
            <a:endParaRPr lang="de-DE" dirty="0">
              <a:solidFill>
                <a:schemeClr val="bg1"/>
              </a:solidFill>
            </a:endParaRPr>
          </a:p>
        </p:txBody>
      </p:sp>
      <p:pic>
        <p:nvPicPr>
          <p:cNvPr id="9" name="Picture 2" descr="http://polpix.sueddeutsche.com/bild/1.1244493.1355469998/940x528/vielfalt-bierbranch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622" y="908720"/>
            <a:ext cx="9250340" cy="5195936"/>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755576" y="1850504"/>
            <a:ext cx="2880320" cy="165618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6">
                    <a:lumMod val="75000"/>
                  </a:schemeClr>
                </a:solidFill>
              </a:rPr>
              <a:t>This </a:t>
            </a:r>
            <a:r>
              <a:rPr lang="de-DE" sz="3200" dirty="0" err="1" smtClean="0">
                <a:solidFill>
                  <a:schemeClr val="accent6">
                    <a:lumMod val="75000"/>
                  </a:schemeClr>
                </a:solidFill>
              </a:rPr>
              <a:t>one</a:t>
            </a:r>
            <a:r>
              <a:rPr lang="de-DE" sz="3200" dirty="0" smtClean="0">
                <a:solidFill>
                  <a:schemeClr val="accent6">
                    <a:lumMod val="75000"/>
                  </a:schemeClr>
                </a:solidFill>
              </a:rPr>
              <a:t>?</a:t>
            </a:r>
          </a:p>
          <a:p>
            <a:pPr algn="ctr"/>
            <a:r>
              <a:rPr lang="de-DE" sz="3200" dirty="0" err="1" smtClean="0">
                <a:solidFill>
                  <a:schemeClr val="accent6">
                    <a:lumMod val="75000"/>
                  </a:schemeClr>
                </a:solidFill>
              </a:rPr>
              <a:t>Or</a:t>
            </a:r>
            <a:r>
              <a:rPr lang="de-DE" sz="3200" dirty="0" smtClean="0">
                <a:solidFill>
                  <a:schemeClr val="accent6">
                    <a:lumMod val="75000"/>
                  </a:schemeClr>
                </a:solidFill>
              </a:rPr>
              <a:t>… </a:t>
            </a:r>
            <a:endParaRPr lang="de-DE" sz="3200" dirty="0">
              <a:solidFill>
                <a:schemeClr val="accent6">
                  <a:lumMod val="75000"/>
                </a:schemeClr>
              </a:solidFill>
            </a:endParaRPr>
          </a:p>
        </p:txBody>
      </p:sp>
      <p:sp>
        <p:nvSpPr>
          <p:cNvPr id="10" name="Textfeld 9"/>
          <p:cNvSpPr txBox="1"/>
          <p:nvPr/>
        </p:nvSpPr>
        <p:spPr>
          <a:xfrm>
            <a:off x="323528" y="260648"/>
            <a:ext cx="7992888" cy="369332"/>
          </a:xfrm>
          <a:prstGeom prst="rect">
            <a:avLst/>
          </a:prstGeom>
          <a:noFill/>
        </p:spPr>
        <p:txBody>
          <a:bodyPr wrap="square" rtlCol="0">
            <a:spAutoFit/>
          </a:bodyPr>
          <a:lstStyle/>
          <a:p>
            <a:r>
              <a:rPr lang="de-DE" dirty="0" smtClean="0"/>
              <a:t>Dilemma </a:t>
            </a:r>
            <a:r>
              <a:rPr lang="de-DE" dirty="0" err="1" smtClean="0"/>
              <a:t>of</a:t>
            </a:r>
            <a:r>
              <a:rPr lang="de-DE" dirty="0" smtClean="0"/>
              <a:t> </a:t>
            </a:r>
            <a:r>
              <a:rPr lang="de-DE" dirty="0" err="1" smtClean="0"/>
              <a:t>selection</a:t>
            </a:r>
            <a:r>
              <a:rPr lang="de-DE" dirty="0" smtClean="0"/>
              <a:t>: Take </a:t>
            </a:r>
            <a:r>
              <a:rPr lang="de-DE" dirty="0" err="1" smtClean="0"/>
              <a:t>one</a:t>
            </a:r>
            <a:r>
              <a:rPr lang="de-DE" dirty="0" smtClean="0"/>
              <a:t>, </a:t>
            </a:r>
            <a:r>
              <a:rPr lang="de-DE" dirty="0" err="1" smtClean="0"/>
              <a:t>forget</a:t>
            </a:r>
            <a:r>
              <a:rPr lang="de-DE" dirty="0" smtClean="0"/>
              <a:t> all </a:t>
            </a:r>
            <a:r>
              <a:rPr lang="de-DE" dirty="0" err="1" smtClean="0"/>
              <a:t>others</a:t>
            </a:r>
            <a:endParaRPr lang="de-DE" dirty="0"/>
          </a:p>
        </p:txBody>
      </p:sp>
      <p:sp>
        <p:nvSpPr>
          <p:cNvPr id="11" name="Rechteck 10"/>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a:t>
            </a:fld>
            <a:endParaRPr lang="de-DE" dirty="0">
              <a:solidFill>
                <a:schemeClr val="bg1"/>
              </a:solidFill>
            </a:endParaRPr>
          </a:p>
        </p:txBody>
      </p:sp>
    </p:spTree>
    <p:extLst>
      <p:ext uri="{BB962C8B-B14F-4D97-AF65-F5344CB8AC3E}">
        <p14:creationId xmlns:p14="http://schemas.microsoft.com/office/powerpoint/2010/main" val="600578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5087" y="584646"/>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a:t>
            </a:r>
            <a:endParaRPr lang="de-DE" dirty="0">
              <a:solidFill>
                <a:schemeClr val="bg1"/>
              </a:solidFill>
            </a:endParaRPr>
          </a:p>
        </p:txBody>
      </p:sp>
      <p:sp>
        <p:nvSpPr>
          <p:cNvPr id="2" name="Rechteck 1"/>
          <p:cNvSpPr/>
          <p:nvPr/>
        </p:nvSpPr>
        <p:spPr>
          <a:xfrm>
            <a:off x="872016" y="517359"/>
            <a:ext cx="2092239" cy="369332"/>
          </a:xfrm>
          <a:prstGeom prst="rect">
            <a:avLst/>
          </a:prstGeom>
        </p:spPr>
        <p:txBody>
          <a:bodyPr wrap="none">
            <a:spAutoFit/>
          </a:bodyPr>
          <a:lstStyle/>
          <a:p>
            <a:r>
              <a:rPr lang="en-US" b="1" dirty="0">
                <a:solidFill>
                  <a:srgbClr val="0070C0"/>
                </a:solidFill>
              </a:rPr>
              <a:t>Use of online media</a:t>
            </a:r>
          </a:p>
        </p:txBody>
      </p:sp>
      <p:sp>
        <p:nvSpPr>
          <p:cNvPr id="9" name="Rechteck 8"/>
          <p:cNvSpPr/>
          <p:nvPr/>
        </p:nvSpPr>
        <p:spPr>
          <a:xfrm>
            <a:off x="444670" y="911365"/>
            <a:ext cx="8303794" cy="5016758"/>
          </a:xfrm>
          <a:prstGeom prst="rect">
            <a:avLst/>
          </a:prstGeom>
        </p:spPr>
        <p:txBody>
          <a:bodyPr wrap="square">
            <a:spAutoFit/>
          </a:bodyPr>
          <a:lstStyle/>
          <a:p>
            <a:r>
              <a:rPr lang="en-US" sz="2000" b="1" dirty="0" smtClean="0"/>
              <a:t>Using social </a:t>
            </a:r>
            <a:r>
              <a:rPr lang="en-US" sz="2000" b="1" dirty="0"/>
              <a:t>m</a:t>
            </a:r>
            <a:r>
              <a:rPr lang="en-US" sz="2000" b="1" dirty="0" smtClean="0"/>
              <a:t>edia </a:t>
            </a:r>
          </a:p>
          <a:p>
            <a:endParaRPr lang="en-US" sz="2000" b="1" dirty="0"/>
          </a:p>
          <a:p>
            <a:r>
              <a:rPr lang="en-US" sz="2000" b="1" dirty="0"/>
              <a:t>Facebook </a:t>
            </a:r>
            <a:endParaRPr lang="en-US" sz="2000" b="1" dirty="0" smtClean="0"/>
          </a:p>
          <a:p>
            <a:pPr marL="342900" indent="-342900">
              <a:buFont typeface="Arial" panose="020B0604020202020204" pitchFamily="34" charset="0"/>
              <a:buChar char="•"/>
            </a:pPr>
            <a:r>
              <a:rPr lang="en-US" sz="2000" dirty="0"/>
              <a:t>a</a:t>
            </a:r>
            <a:r>
              <a:rPr lang="en-US" sz="2000" dirty="0" smtClean="0"/>
              <a:t>s marketing </a:t>
            </a:r>
            <a:r>
              <a:rPr lang="en-US" sz="2000" dirty="0"/>
              <a:t>channel for companies</a:t>
            </a:r>
          </a:p>
          <a:p>
            <a:pPr marL="342900" indent="-342900">
              <a:buFont typeface="Arial" panose="020B0604020202020204" pitchFamily="34" charset="0"/>
              <a:buChar char="•"/>
            </a:pPr>
            <a:r>
              <a:rPr lang="en-US" sz="2000" dirty="0"/>
              <a:t>a</a:t>
            </a:r>
            <a:r>
              <a:rPr lang="en-US" sz="2000" dirty="0" smtClean="0"/>
              <a:t>s a place </a:t>
            </a:r>
            <a:r>
              <a:rPr lang="en-US" sz="2000" dirty="0"/>
              <a:t>for </a:t>
            </a:r>
            <a:r>
              <a:rPr lang="mr-IN" sz="2000" dirty="0" smtClean="0"/>
              <a:t>'</a:t>
            </a:r>
            <a:r>
              <a:rPr lang="en-US" sz="2000" dirty="0" smtClean="0"/>
              <a:t>family stories</a:t>
            </a:r>
            <a:r>
              <a:rPr lang="mr-IN" sz="2000" dirty="0" smtClean="0"/>
              <a:t>'</a:t>
            </a:r>
            <a:endParaRPr lang="en-US" sz="2000" dirty="0"/>
          </a:p>
          <a:p>
            <a:pPr marL="342900" indent="-342900">
              <a:buFont typeface="Arial" panose="020B0604020202020204" pitchFamily="34" charset="0"/>
              <a:buChar char="•"/>
            </a:pPr>
            <a:r>
              <a:rPr lang="en-US" sz="2000" dirty="0" smtClean="0"/>
              <a:t>to share interesting </a:t>
            </a:r>
            <a:r>
              <a:rPr lang="en-US" sz="2000" dirty="0"/>
              <a:t>photos</a:t>
            </a:r>
          </a:p>
          <a:p>
            <a:pPr marL="342900" indent="-342900">
              <a:buFont typeface="Arial" panose="020B0604020202020204" pitchFamily="34" charset="0"/>
              <a:buChar char="•"/>
            </a:pPr>
            <a:r>
              <a:rPr lang="en-US" sz="2000" dirty="0"/>
              <a:t>t</a:t>
            </a:r>
            <a:r>
              <a:rPr lang="en-US" sz="2000" dirty="0" smtClean="0"/>
              <a:t>o share different messages than on </a:t>
            </a:r>
          </a:p>
          <a:p>
            <a:r>
              <a:rPr lang="en-US" sz="2000" dirty="0"/>
              <a:t> </a:t>
            </a:r>
            <a:r>
              <a:rPr lang="en-US" sz="2000" dirty="0" smtClean="0"/>
              <a:t>     website news (such as blogs)</a:t>
            </a:r>
            <a:endParaRPr lang="en-US" sz="2000" dirty="0"/>
          </a:p>
          <a:p>
            <a:endParaRPr lang="en-US" sz="2000" b="1" dirty="0"/>
          </a:p>
          <a:p>
            <a:r>
              <a:rPr lang="en-US" sz="2000" b="1" dirty="0"/>
              <a:t>Twitter</a:t>
            </a:r>
          </a:p>
          <a:p>
            <a:pPr marL="342900" indent="-342900">
              <a:buFont typeface="Arial" panose="020B0604020202020204" pitchFamily="34" charset="0"/>
              <a:buChar char="•"/>
            </a:pPr>
            <a:r>
              <a:rPr lang="en-US" sz="2000" dirty="0" smtClean="0"/>
              <a:t>as a journalists’ platform (most of the</a:t>
            </a:r>
          </a:p>
          <a:p>
            <a:r>
              <a:rPr lang="en-US" sz="2000" dirty="0" smtClean="0"/>
              <a:t>      journalists and politicians use it)</a:t>
            </a:r>
            <a:endParaRPr lang="en-US" sz="2000" dirty="0"/>
          </a:p>
          <a:p>
            <a:pPr marL="342900" indent="-342900">
              <a:buFont typeface="Arial" panose="020B0604020202020204" pitchFamily="34" charset="0"/>
              <a:buChar char="•"/>
            </a:pPr>
            <a:r>
              <a:rPr lang="en-US" sz="2000" dirty="0" smtClean="0"/>
              <a:t>as a place </a:t>
            </a:r>
            <a:r>
              <a:rPr lang="en-US" sz="2000" dirty="0"/>
              <a:t>for very fast news </a:t>
            </a:r>
            <a:r>
              <a:rPr lang="en-US" sz="2000" dirty="0" smtClean="0"/>
              <a:t/>
            </a:r>
            <a:br>
              <a:rPr lang="en-US" sz="2000" dirty="0" smtClean="0"/>
            </a:br>
            <a:r>
              <a:rPr lang="en-US" sz="2000" dirty="0" smtClean="0"/>
              <a:t>(such as </a:t>
            </a:r>
            <a:r>
              <a:rPr lang="en-US" sz="2000" dirty="0"/>
              <a:t>during events)</a:t>
            </a:r>
          </a:p>
          <a:p>
            <a:endParaRPr lang="en-US" sz="2000" b="1" dirty="0" smtClean="0"/>
          </a:p>
          <a:p>
            <a:endParaRPr lang="en-US" sz="2000" b="1" dirty="0"/>
          </a:p>
        </p:txBody>
      </p:sp>
      <p:sp>
        <p:nvSpPr>
          <p:cNvPr id="3" name="Textfeld 2"/>
          <p:cNvSpPr txBox="1"/>
          <p:nvPr/>
        </p:nvSpPr>
        <p:spPr>
          <a:xfrm>
            <a:off x="4675616" y="5687480"/>
            <a:ext cx="3888432" cy="461665"/>
          </a:xfrm>
          <a:prstGeom prst="rect">
            <a:avLst/>
          </a:prstGeom>
          <a:noFill/>
        </p:spPr>
        <p:txBody>
          <a:bodyPr wrap="square" rtlCol="0">
            <a:spAutoFit/>
          </a:bodyPr>
          <a:lstStyle/>
          <a:p>
            <a:r>
              <a:rPr lang="de-DE" sz="1200" dirty="0" err="1" smtClean="0"/>
              <a:t>Example</a:t>
            </a:r>
            <a:r>
              <a:rPr lang="de-DE" sz="1200" dirty="0" smtClean="0"/>
              <a:t>: </a:t>
            </a:r>
            <a:r>
              <a:rPr lang="de-DE" sz="1200" dirty="0" err="1" smtClean="0"/>
              <a:t>Twitter</a:t>
            </a:r>
            <a:r>
              <a:rPr lang="de-DE" sz="1200" dirty="0" smtClean="0"/>
              <a:t> </a:t>
            </a:r>
            <a:r>
              <a:rPr lang="de-DE" sz="1200" dirty="0" err="1" smtClean="0"/>
              <a:t>account</a:t>
            </a:r>
            <a:r>
              <a:rPr lang="de-DE" sz="1200" dirty="0" smtClean="0"/>
              <a:t> </a:t>
            </a:r>
            <a:r>
              <a:rPr lang="en-US" sz="1200" dirty="0"/>
              <a:t>European Association for the Education of </a:t>
            </a:r>
            <a:r>
              <a:rPr lang="en-US" sz="1200" dirty="0" smtClean="0"/>
              <a:t>Adults EAEA, @</a:t>
            </a:r>
            <a:r>
              <a:rPr lang="en-US" sz="1200" dirty="0"/>
              <a:t>EAEA2020 </a:t>
            </a:r>
            <a:r>
              <a:rPr lang="en-US" sz="1200" dirty="0" smtClean="0"/>
              <a:t> </a:t>
            </a:r>
            <a:endParaRPr lang="en-US" sz="1200" dirty="0"/>
          </a:p>
        </p:txBody>
      </p:sp>
      <p:sp>
        <p:nvSpPr>
          <p:cNvPr id="11" name="Rechteck 10"/>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40</a:t>
            </a:fld>
            <a:endParaRPr lang="de-DE" dirty="0">
              <a:solidFill>
                <a:schemeClr val="bg1"/>
              </a:solidFill>
            </a:endParaRP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024"/>
          <a:stretch/>
        </p:blipFill>
        <p:spPr bwMode="auto">
          <a:xfrm>
            <a:off x="4854793" y="1217375"/>
            <a:ext cx="4042926" cy="430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120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5/1</a:t>
            </a:r>
            <a:endParaRPr lang="de-DE" dirty="0">
              <a:solidFill>
                <a:schemeClr val="bg1"/>
              </a:solidFill>
            </a:endParaRPr>
          </a:p>
        </p:txBody>
      </p:sp>
      <p:sp>
        <p:nvSpPr>
          <p:cNvPr id="9" name="Rechteck 8"/>
          <p:cNvSpPr/>
          <p:nvPr/>
        </p:nvSpPr>
        <p:spPr>
          <a:xfrm>
            <a:off x="444670" y="911365"/>
            <a:ext cx="5927530" cy="4647426"/>
          </a:xfrm>
          <a:prstGeom prst="rect">
            <a:avLst/>
          </a:prstGeom>
        </p:spPr>
        <p:txBody>
          <a:bodyPr wrap="square">
            <a:spAutoFit/>
          </a:bodyPr>
          <a:lstStyle/>
          <a:p>
            <a:endParaRPr lang="en-US" sz="2000" b="1" dirty="0" smtClean="0"/>
          </a:p>
          <a:p>
            <a:r>
              <a:rPr lang="en-US" sz="1600" dirty="0"/>
              <a:t>Module 5: </a:t>
            </a:r>
            <a:endParaRPr lang="en-US" sz="1600" dirty="0" smtClean="0"/>
          </a:p>
          <a:p>
            <a:endParaRPr lang="en-US" sz="4400" b="1" dirty="0" smtClean="0"/>
          </a:p>
          <a:p>
            <a:r>
              <a:rPr lang="en-US" sz="4400" b="1" dirty="0" smtClean="0"/>
              <a:t>Making </a:t>
            </a:r>
          </a:p>
          <a:p>
            <a:r>
              <a:rPr lang="en-US" sz="4400" b="1" dirty="0" smtClean="0"/>
              <a:t>adult </a:t>
            </a:r>
            <a:r>
              <a:rPr lang="en-US" sz="4400" b="1" dirty="0"/>
              <a:t>education </a:t>
            </a:r>
            <a:endParaRPr lang="en-US" sz="4400" b="1" dirty="0" smtClean="0"/>
          </a:p>
          <a:p>
            <a:r>
              <a:rPr lang="en-US" sz="4400" b="1" dirty="0" smtClean="0"/>
              <a:t>more </a:t>
            </a:r>
            <a:r>
              <a:rPr lang="en-US" sz="4400" b="1" dirty="0"/>
              <a:t>visible </a:t>
            </a:r>
            <a:endParaRPr lang="en-US" sz="4400" b="1" dirty="0" smtClean="0"/>
          </a:p>
          <a:p>
            <a:r>
              <a:rPr lang="en-US" sz="4400" b="1" dirty="0" smtClean="0"/>
              <a:t>in </a:t>
            </a:r>
            <a:r>
              <a:rPr lang="en-US" sz="4400" b="1" dirty="0"/>
              <a:t>media </a:t>
            </a:r>
            <a:r>
              <a:rPr lang="en-US" sz="4400" b="1" dirty="0" smtClean="0"/>
              <a:t> </a:t>
            </a:r>
            <a:endParaRPr lang="en-US" sz="4400" b="1" dirty="0"/>
          </a:p>
          <a:p>
            <a:endParaRPr lang="en-US" sz="2000" b="1" dirty="0" smtClean="0"/>
          </a:p>
          <a:p>
            <a:endParaRPr lang="en-US" sz="2000" b="1"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0032" y="1486109"/>
            <a:ext cx="39433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41</a:t>
            </a:fld>
            <a:endParaRPr lang="de-DE" dirty="0">
              <a:solidFill>
                <a:schemeClr val="bg1"/>
              </a:solidFill>
            </a:endParaRPr>
          </a:p>
        </p:txBody>
      </p:sp>
    </p:spTree>
    <p:extLst>
      <p:ext uri="{BB962C8B-B14F-4D97-AF65-F5344CB8AC3E}">
        <p14:creationId xmlns:p14="http://schemas.microsoft.com/office/powerpoint/2010/main" val="2190717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5/2</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a:spAutoFit/>
          </a:bodyPr>
          <a:lstStyle/>
          <a:p>
            <a:r>
              <a:rPr lang="en-US" b="1" dirty="0">
                <a:solidFill>
                  <a:srgbClr val="0070C0"/>
                </a:solidFill>
              </a:rPr>
              <a:t>Basic journalistic principles</a:t>
            </a:r>
          </a:p>
        </p:txBody>
      </p:sp>
      <p:sp>
        <p:nvSpPr>
          <p:cNvPr id="9" name="Rechteck 8"/>
          <p:cNvSpPr/>
          <p:nvPr/>
        </p:nvSpPr>
        <p:spPr>
          <a:xfrm>
            <a:off x="444670" y="911365"/>
            <a:ext cx="5927530" cy="4647426"/>
          </a:xfrm>
          <a:prstGeom prst="rect">
            <a:avLst/>
          </a:prstGeom>
        </p:spPr>
        <p:txBody>
          <a:bodyPr wrap="square">
            <a:spAutoFit/>
          </a:bodyPr>
          <a:lstStyle/>
          <a:p>
            <a:endParaRPr lang="en-US" sz="2000" b="1" dirty="0" smtClean="0"/>
          </a:p>
          <a:p>
            <a:pPr marL="342900" indent="-342900">
              <a:buFont typeface="Arial" panose="020B0604020202020204" pitchFamily="34" charset="0"/>
              <a:buChar char="•"/>
            </a:pPr>
            <a:r>
              <a:rPr lang="en-US" sz="2400" dirty="0" smtClean="0"/>
              <a:t>Answers </a:t>
            </a:r>
            <a:r>
              <a:rPr lang="en-US" sz="2400" dirty="0"/>
              <a:t>to basic questions: </a:t>
            </a:r>
            <a:r>
              <a:rPr lang="en-US" sz="2400" dirty="0" smtClean="0"/>
              <a:t/>
            </a:r>
            <a:br>
              <a:rPr lang="en-US" sz="2400" dirty="0" smtClean="0"/>
            </a:br>
            <a:r>
              <a:rPr lang="en-US" sz="2400" b="1" dirty="0" smtClean="0"/>
              <a:t>When</a:t>
            </a:r>
            <a:r>
              <a:rPr lang="en-US" sz="2400" b="1" dirty="0"/>
              <a:t>, </a:t>
            </a:r>
            <a:r>
              <a:rPr lang="en-US" sz="2400" b="1" dirty="0" smtClean="0"/>
              <a:t>where</a:t>
            </a:r>
            <a:r>
              <a:rPr lang="en-US" sz="2400" b="1" dirty="0"/>
              <a:t>, </a:t>
            </a:r>
            <a:r>
              <a:rPr lang="en-US" sz="2400" b="1" dirty="0" smtClean="0"/>
              <a:t>who</a:t>
            </a:r>
            <a:r>
              <a:rPr lang="en-US" sz="2400" b="1" dirty="0"/>
              <a:t>, </a:t>
            </a:r>
            <a:r>
              <a:rPr lang="en-US" sz="2400" b="1" dirty="0" smtClean="0"/>
              <a:t>what</a:t>
            </a:r>
            <a:r>
              <a:rPr lang="en-US" sz="2400" b="1" dirty="0"/>
              <a:t>, </a:t>
            </a:r>
            <a:r>
              <a:rPr lang="en-US" sz="2400" b="1" dirty="0" smtClean="0"/>
              <a:t>how</a:t>
            </a:r>
            <a:r>
              <a:rPr lang="en-US" sz="2400" b="1" dirty="0"/>
              <a:t>, </a:t>
            </a:r>
            <a:r>
              <a:rPr lang="en-US" sz="2400" b="1" dirty="0" smtClean="0"/>
              <a:t>why?</a:t>
            </a:r>
            <a:br>
              <a:rPr lang="en-US" sz="2400" b="1" dirty="0" smtClean="0"/>
            </a:br>
            <a:endParaRPr lang="en-US" sz="2400" b="1" dirty="0"/>
          </a:p>
          <a:p>
            <a:pPr marL="342900" indent="-342900">
              <a:buFont typeface="Arial" panose="020B0604020202020204" pitchFamily="34" charset="0"/>
              <a:buChar char="•"/>
            </a:pPr>
            <a:r>
              <a:rPr lang="en-US" sz="2400" dirty="0"/>
              <a:t>In news story: Try to be </a:t>
            </a:r>
            <a:r>
              <a:rPr lang="en-US" sz="2400" b="1" dirty="0" smtClean="0"/>
              <a:t>objective</a:t>
            </a:r>
            <a:r>
              <a:rPr lang="en-US" sz="2400" dirty="0" smtClean="0"/>
              <a:t>, </a:t>
            </a:r>
            <a:r>
              <a:rPr lang="en-US" sz="2400" dirty="0"/>
              <a:t>no own opinions, no </a:t>
            </a:r>
            <a:r>
              <a:rPr lang="en-US" sz="2400" dirty="0" smtClean="0"/>
              <a:t>adjectives</a:t>
            </a:r>
            <a:br>
              <a:rPr lang="en-US" sz="2400" dirty="0" smtClean="0"/>
            </a:br>
            <a:endParaRPr lang="en-US" sz="2400" dirty="0"/>
          </a:p>
          <a:p>
            <a:pPr marL="342900" indent="-342900">
              <a:buFont typeface="Arial" panose="020B0604020202020204" pitchFamily="34" charset="0"/>
              <a:buChar char="•"/>
            </a:pPr>
            <a:r>
              <a:rPr lang="en-US" sz="2400" b="1" dirty="0"/>
              <a:t>Understandable</a:t>
            </a:r>
            <a:r>
              <a:rPr lang="en-US" sz="2400" dirty="0"/>
              <a:t>, true/correct, </a:t>
            </a:r>
            <a:r>
              <a:rPr lang="en-US" sz="2400" dirty="0" smtClean="0"/>
              <a:t>detailed</a:t>
            </a:r>
            <a:br>
              <a:rPr lang="en-US" sz="2400" dirty="0" smtClean="0"/>
            </a:br>
            <a:endParaRPr lang="en-US" sz="2400" dirty="0"/>
          </a:p>
          <a:p>
            <a:pPr marL="342900" indent="-342900">
              <a:buFont typeface="Arial" panose="020B0604020202020204" pitchFamily="34" charset="0"/>
              <a:buChar char="•"/>
            </a:pPr>
            <a:r>
              <a:rPr lang="en-US" sz="2400" dirty="0"/>
              <a:t>Interesting </a:t>
            </a:r>
            <a:r>
              <a:rPr lang="en-US" sz="2400" b="1" dirty="0"/>
              <a:t>story</a:t>
            </a:r>
          </a:p>
          <a:p>
            <a:r>
              <a:rPr lang="en-US" sz="2000" b="1" dirty="0" smtClean="0"/>
              <a:t> </a:t>
            </a:r>
            <a:endParaRPr lang="en-US" sz="2000" b="1" dirty="0"/>
          </a:p>
          <a:p>
            <a:endParaRPr lang="en-US" sz="2000" b="1" dirty="0" smtClean="0"/>
          </a:p>
          <a:p>
            <a:endParaRPr lang="en-US" sz="2000" b="1"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42</a:t>
            </a:fld>
            <a:endParaRPr lang="de-DE" dirty="0">
              <a:solidFill>
                <a:schemeClr val="bg1"/>
              </a:solidFill>
            </a:endParaRPr>
          </a:p>
        </p:txBody>
      </p:sp>
    </p:spTree>
    <p:extLst>
      <p:ext uri="{BB962C8B-B14F-4D97-AF65-F5344CB8AC3E}">
        <p14:creationId xmlns:p14="http://schemas.microsoft.com/office/powerpoint/2010/main" val="2320481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5/3</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a:spAutoFit/>
          </a:bodyPr>
          <a:lstStyle/>
          <a:p>
            <a:r>
              <a:rPr lang="en-US" b="1" dirty="0">
                <a:solidFill>
                  <a:srgbClr val="0070C0"/>
                </a:solidFill>
              </a:rPr>
              <a:t>Basic journalistic principles</a:t>
            </a:r>
          </a:p>
        </p:txBody>
      </p:sp>
      <p:sp>
        <p:nvSpPr>
          <p:cNvPr id="9" name="Rechteck 8"/>
          <p:cNvSpPr/>
          <p:nvPr/>
        </p:nvSpPr>
        <p:spPr>
          <a:xfrm>
            <a:off x="444670" y="911365"/>
            <a:ext cx="8015762" cy="6247864"/>
          </a:xfrm>
          <a:prstGeom prst="rect">
            <a:avLst/>
          </a:prstGeom>
        </p:spPr>
        <p:txBody>
          <a:bodyPr wrap="square">
            <a:spAutoFit/>
          </a:bodyPr>
          <a:lstStyle/>
          <a:p>
            <a:r>
              <a:rPr lang="en-US" sz="2000" b="1" dirty="0" smtClean="0"/>
              <a:t/>
            </a:r>
            <a:br>
              <a:rPr lang="en-US" sz="2000" b="1" dirty="0" smtClean="0"/>
            </a:br>
            <a:r>
              <a:rPr lang="en-US" sz="2000" b="1" dirty="0" smtClean="0"/>
              <a:t>Examples/options </a:t>
            </a:r>
            <a:r>
              <a:rPr lang="en-US" sz="2000" b="1" dirty="0"/>
              <a:t>for a first </a:t>
            </a:r>
            <a:r>
              <a:rPr lang="en-US" sz="2000" b="1" dirty="0" smtClean="0"/>
              <a:t>sentence</a:t>
            </a:r>
          </a:p>
          <a:p>
            <a:endParaRPr lang="en-US" sz="2000" b="1" dirty="0"/>
          </a:p>
          <a:p>
            <a:pPr marL="342900" indent="-342900">
              <a:spcAft>
                <a:spcPts val="1200"/>
              </a:spcAft>
              <a:buFont typeface="Arial" panose="020B0604020202020204" pitchFamily="34" charset="0"/>
              <a:buChar char="•"/>
            </a:pPr>
            <a:r>
              <a:rPr lang="en-US" sz="2000" dirty="0">
                <a:solidFill>
                  <a:srgbClr val="0070C0"/>
                </a:solidFill>
              </a:rPr>
              <a:t>Statement in </a:t>
            </a:r>
            <a:r>
              <a:rPr lang="en-US" sz="2000" dirty="0" smtClean="0">
                <a:solidFill>
                  <a:srgbClr val="0070C0"/>
                </a:solidFill>
              </a:rPr>
              <a:t>quote</a:t>
            </a:r>
            <a:r>
              <a:rPr lang="en-US" sz="2000" dirty="0">
                <a:solidFill>
                  <a:srgbClr val="0070C0"/>
                </a:solidFill>
              </a:rPr>
              <a:t>s: </a:t>
            </a:r>
            <a:r>
              <a:rPr lang="mr-IN" sz="2000" dirty="0" smtClean="0"/>
              <a:t>'</a:t>
            </a:r>
            <a:r>
              <a:rPr lang="en-US" sz="2000" dirty="0" smtClean="0"/>
              <a:t>This </a:t>
            </a:r>
            <a:r>
              <a:rPr lang="en-US" sz="2000" dirty="0"/>
              <a:t>is the first time, that men </a:t>
            </a:r>
            <a:r>
              <a:rPr lang="en-US" sz="2000" dirty="0" smtClean="0"/>
              <a:t>have walked </a:t>
            </a:r>
            <a:r>
              <a:rPr lang="en-US" sz="2000" dirty="0"/>
              <a:t>on the </a:t>
            </a:r>
            <a:r>
              <a:rPr lang="en-US" sz="2000" dirty="0" smtClean="0"/>
              <a:t>moon</a:t>
            </a:r>
            <a:r>
              <a:rPr lang="mr-IN" sz="2000" dirty="0" smtClean="0"/>
              <a:t>'</a:t>
            </a:r>
            <a:r>
              <a:rPr lang="en-US" sz="2000" dirty="0" smtClean="0"/>
              <a:t>, </a:t>
            </a:r>
            <a:r>
              <a:rPr lang="en-US" sz="2000" dirty="0"/>
              <a:t>said the </a:t>
            </a:r>
            <a:r>
              <a:rPr lang="en-US" sz="2000" dirty="0" smtClean="0"/>
              <a:t>President </a:t>
            </a:r>
            <a:r>
              <a:rPr lang="en-US" sz="2000" dirty="0"/>
              <a:t>of the United </a:t>
            </a:r>
            <a:r>
              <a:rPr lang="en-US" sz="2000" dirty="0" smtClean="0"/>
              <a:t>States.</a:t>
            </a:r>
            <a:r>
              <a:rPr lang="mr-IN" sz="2000" dirty="0" smtClean="0"/>
              <a:t>'</a:t>
            </a:r>
            <a:endParaRPr lang="en-US" sz="2000" dirty="0"/>
          </a:p>
          <a:p>
            <a:pPr marL="342900" indent="-342900">
              <a:spcAft>
                <a:spcPts val="1200"/>
              </a:spcAft>
              <a:buFont typeface="Arial" panose="020B0604020202020204" pitchFamily="34" charset="0"/>
              <a:buChar char="•"/>
            </a:pPr>
            <a:r>
              <a:rPr lang="en-US" sz="2000" dirty="0">
                <a:solidFill>
                  <a:srgbClr val="0070C0"/>
                </a:solidFill>
              </a:rPr>
              <a:t>Exact figures: </a:t>
            </a:r>
            <a:r>
              <a:rPr lang="mr-IN" sz="2000" dirty="0" smtClean="0"/>
              <a:t>'</a:t>
            </a:r>
            <a:r>
              <a:rPr lang="en-US" sz="2000" dirty="0" smtClean="0"/>
              <a:t>At 4:17, </a:t>
            </a:r>
            <a:r>
              <a:rPr lang="en-US" sz="2000" dirty="0"/>
              <a:t>Neil </a:t>
            </a:r>
            <a:r>
              <a:rPr lang="en-US" sz="2000" dirty="0" smtClean="0"/>
              <a:t>Armstrong took the </a:t>
            </a:r>
            <a:r>
              <a:rPr lang="en-US" sz="2000" dirty="0"/>
              <a:t>first step on the moon</a:t>
            </a:r>
            <a:r>
              <a:rPr lang="en-US" sz="2000" dirty="0" smtClean="0"/>
              <a:t>.</a:t>
            </a:r>
            <a:r>
              <a:rPr lang="mr-IN" sz="2000" dirty="0" smtClean="0"/>
              <a:t>'</a:t>
            </a:r>
            <a:endParaRPr lang="en-US" sz="2000" dirty="0"/>
          </a:p>
          <a:p>
            <a:pPr marL="342900" indent="-342900">
              <a:spcAft>
                <a:spcPts val="1200"/>
              </a:spcAft>
              <a:buFont typeface="Arial" panose="020B0604020202020204" pitchFamily="34" charset="0"/>
              <a:buChar char="•"/>
            </a:pPr>
            <a:r>
              <a:rPr lang="en-US" sz="2000" dirty="0">
                <a:solidFill>
                  <a:srgbClr val="0070C0"/>
                </a:solidFill>
              </a:rPr>
              <a:t>New/extraordinary element: </a:t>
            </a:r>
            <a:r>
              <a:rPr lang="mr-IN" sz="2000" dirty="0" smtClean="0"/>
              <a:t>'</a:t>
            </a:r>
            <a:r>
              <a:rPr lang="en-US" sz="2000" dirty="0" smtClean="0"/>
              <a:t>It </a:t>
            </a:r>
            <a:r>
              <a:rPr lang="en-US" sz="2000" dirty="0"/>
              <a:t>was a historical moment – the first step of a man on the moon</a:t>
            </a:r>
            <a:r>
              <a:rPr lang="en-US" sz="2000" dirty="0" smtClean="0"/>
              <a:t>.</a:t>
            </a:r>
            <a:r>
              <a:rPr lang="mr-IN" sz="2000" dirty="0" smtClean="0"/>
              <a:t>'</a:t>
            </a:r>
            <a:endParaRPr lang="en-US" sz="2000" dirty="0"/>
          </a:p>
          <a:p>
            <a:pPr marL="342900" indent="-342900">
              <a:spcAft>
                <a:spcPts val="1200"/>
              </a:spcAft>
              <a:buFont typeface="Arial" panose="020B0604020202020204" pitchFamily="34" charset="0"/>
              <a:buChar char="•"/>
            </a:pPr>
            <a:r>
              <a:rPr lang="en-US" sz="2000" dirty="0">
                <a:solidFill>
                  <a:srgbClr val="0070C0"/>
                </a:solidFill>
              </a:rPr>
              <a:t>Relation to local/regional: </a:t>
            </a:r>
            <a:r>
              <a:rPr lang="mr-IN" sz="2000" dirty="0" smtClean="0"/>
              <a:t>'</a:t>
            </a:r>
            <a:r>
              <a:rPr lang="en-US" sz="2000" dirty="0" smtClean="0"/>
              <a:t>All </a:t>
            </a:r>
            <a:r>
              <a:rPr lang="en-US" sz="2000" dirty="0"/>
              <a:t>inhabitants of Helsinki </a:t>
            </a:r>
            <a:r>
              <a:rPr lang="en-US" sz="2000" dirty="0" smtClean="0"/>
              <a:t>excitedly looked to </a:t>
            </a:r>
            <a:r>
              <a:rPr lang="en-US" sz="2000" dirty="0"/>
              <a:t>the moon. Today, they are </a:t>
            </a:r>
            <a:r>
              <a:rPr lang="en-US" sz="2000" dirty="0" smtClean="0"/>
              <a:t>witnessing an historic </a:t>
            </a:r>
            <a:r>
              <a:rPr lang="en-US" sz="2000" dirty="0"/>
              <a:t>moment: the first step on the </a:t>
            </a:r>
            <a:r>
              <a:rPr lang="en-US" sz="2000" dirty="0" smtClean="0"/>
              <a:t>moon.</a:t>
            </a:r>
            <a:r>
              <a:rPr lang="mr-IN" sz="2000" dirty="0" smtClean="0"/>
              <a:t>'</a:t>
            </a:r>
            <a:endParaRPr lang="en-US" sz="2000" dirty="0"/>
          </a:p>
          <a:p>
            <a:pPr marL="342900" indent="-342900">
              <a:spcAft>
                <a:spcPts val="1200"/>
              </a:spcAft>
              <a:buFont typeface="Arial" panose="020B0604020202020204" pitchFamily="34" charset="0"/>
              <a:buChar char="•"/>
            </a:pPr>
            <a:r>
              <a:rPr lang="en-US" sz="2000" dirty="0" smtClean="0">
                <a:solidFill>
                  <a:srgbClr val="0070C0"/>
                </a:solidFill>
              </a:rPr>
              <a:t>Report-like </a:t>
            </a:r>
            <a:r>
              <a:rPr lang="en-US" sz="2000" dirty="0">
                <a:solidFill>
                  <a:srgbClr val="0070C0"/>
                </a:solidFill>
              </a:rPr>
              <a:t>introduction: </a:t>
            </a:r>
            <a:r>
              <a:rPr lang="mr-IN" sz="2000" dirty="0" smtClean="0"/>
              <a:t>'</a:t>
            </a:r>
            <a:r>
              <a:rPr lang="en-US" sz="2000" dirty="0" smtClean="0"/>
              <a:t>It </a:t>
            </a:r>
            <a:r>
              <a:rPr lang="en-US" sz="2000" dirty="0"/>
              <a:t>was cold. Minus 120 </a:t>
            </a:r>
            <a:r>
              <a:rPr lang="en-US" sz="2000" dirty="0" smtClean="0"/>
              <a:t>degrees. </a:t>
            </a:r>
            <a:r>
              <a:rPr lang="en-US" sz="2000" dirty="0"/>
              <a:t>Dusty but </a:t>
            </a:r>
            <a:r>
              <a:rPr lang="en-US" sz="2000" dirty="0" smtClean="0"/>
              <a:t>streaming </a:t>
            </a:r>
            <a:r>
              <a:rPr lang="en-US" sz="2000" dirty="0"/>
              <a:t>sunlight. This </a:t>
            </a:r>
            <a:r>
              <a:rPr lang="en-US" sz="2000" dirty="0" smtClean="0"/>
              <a:t>was the </a:t>
            </a:r>
            <a:r>
              <a:rPr lang="en-US" sz="2000" dirty="0"/>
              <a:t>moment </a:t>
            </a:r>
            <a:r>
              <a:rPr lang="en-US" sz="2000" dirty="0" smtClean="0"/>
              <a:t>Neil Armstrong </a:t>
            </a:r>
            <a:r>
              <a:rPr lang="en-US" sz="2000" dirty="0"/>
              <a:t>made his first step on the moon</a:t>
            </a:r>
            <a:r>
              <a:rPr lang="en-US" sz="2000" dirty="0" smtClean="0"/>
              <a:t>.</a:t>
            </a:r>
            <a:r>
              <a:rPr lang="mr-IN" sz="2000" dirty="0" smtClean="0"/>
              <a:t>'</a:t>
            </a:r>
            <a:endParaRPr lang="en-US" sz="2000" dirty="0"/>
          </a:p>
          <a:p>
            <a:pPr>
              <a:spcAft>
                <a:spcPts val="1200"/>
              </a:spcAft>
            </a:pPr>
            <a:r>
              <a:rPr lang="en-US" sz="2000" b="1" dirty="0" smtClean="0"/>
              <a:t> </a:t>
            </a:r>
            <a:endParaRPr lang="en-US" sz="2000" b="1" dirty="0"/>
          </a:p>
          <a:p>
            <a:endParaRPr lang="en-US" sz="2000" b="1" dirty="0" smtClean="0"/>
          </a:p>
          <a:p>
            <a:endParaRPr lang="en-US" sz="2000" b="1" dirty="0"/>
          </a:p>
        </p:txBody>
      </p:sp>
      <p:sp>
        <p:nvSpPr>
          <p:cNvPr id="10" name="Rechteck 9"/>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43</a:t>
            </a:fld>
            <a:endParaRPr lang="de-DE" dirty="0">
              <a:solidFill>
                <a:schemeClr val="bg1"/>
              </a:solidFill>
            </a:endParaRPr>
          </a:p>
        </p:txBody>
      </p:sp>
    </p:spTree>
    <p:extLst>
      <p:ext uri="{BB962C8B-B14F-4D97-AF65-F5344CB8AC3E}">
        <p14:creationId xmlns:p14="http://schemas.microsoft.com/office/powerpoint/2010/main" val="1717846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5/4</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a:spAutoFit/>
          </a:bodyPr>
          <a:lstStyle/>
          <a:p>
            <a:r>
              <a:rPr lang="en-US" b="1" dirty="0">
                <a:solidFill>
                  <a:srgbClr val="0070C0"/>
                </a:solidFill>
              </a:rPr>
              <a:t>Basic journalistic principles</a:t>
            </a:r>
          </a:p>
        </p:txBody>
      </p:sp>
      <p:sp>
        <p:nvSpPr>
          <p:cNvPr id="9" name="Rechteck 8"/>
          <p:cNvSpPr/>
          <p:nvPr/>
        </p:nvSpPr>
        <p:spPr>
          <a:xfrm>
            <a:off x="231344" y="702025"/>
            <a:ext cx="4608512" cy="5601533"/>
          </a:xfrm>
          <a:prstGeom prst="rect">
            <a:avLst/>
          </a:prstGeom>
        </p:spPr>
        <p:txBody>
          <a:bodyPr wrap="square">
            <a:spAutoFit/>
          </a:bodyPr>
          <a:lstStyle/>
          <a:p>
            <a:r>
              <a:rPr lang="en-US" sz="2000" b="1" dirty="0" smtClean="0"/>
              <a:t> </a:t>
            </a:r>
            <a:endParaRPr lang="en-US" sz="2000" b="1" dirty="0"/>
          </a:p>
          <a:p>
            <a:r>
              <a:rPr lang="en-US" sz="2400" b="1" dirty="0" smtClean="0">
                <a:latin typeface="Times New Roman" panose="02020603050405020304" pitchFamily="18" charset="0"/>
                <a:cs typeface="Times New Roman" panose="02020603050405020304" pitchFamily="18" charset="0"/>
              </a:rPr>
              <a:t>Men </a:t>
            </a:r>
            <a:r>
              <a:rPr lang="en-US" sz="2400" b="1" dirty="0">
                <a:latin typeface="Times New Roman" panose="02020603050405020304" pitchFamily="18" charset="0"/>
                <a:cs typeface="Times New Roman" panose="02020603050405020304" pitchFamily="18" charset="0"/>
              </a:rPr>
              <a:t>Walk On Moon </a:t>
            </a:r>
          </a:p>
          <a:p>
            <a:r>
              <a:rPr lang="en-US" sz="2000" dirty="0" smtClean="0">
                <a:latin typeface="Times New Roman" panose="02020603050405020304" pitchFamily="18" charset="0"/>
                <a:cs typeface="Times New Roman" panose="02020603050405020304" pitchFamily="18" charset="0"/>
              </a:rPr>
              <a:t>Astronauts </a:t>
            </a:r>
            <a:r>
              <a:rPr lang="en-US" sz="2000" dirty="0">
                <a:latin typeface="Times New Roman" panose="02020603050405020304" pitchFamily="18" charset="0"/>
                <a:cs typeface="Times New Roman" panose="02020603050405020304" pitchFamily="18" charset="0"/>
              </a:rPr>
              <a:t>Land On Plain; Collect Rocks, Plant Flag </a:t>
            </a:r>
          </a:p>
          <a:p>
            <a:r>
              <a:rPr lang="en-US" sz="1000" dirty="0" smtClean="0">
                <a:latin typeface="Times New Roman" panose="02020603050405020304" pitchFamily="18" charset="0"/>
                <a:cs typeface="Times New Roman" panose="02020603050405020304" pitchFamily="18" charset="0"/>
              </a:rPr>
              <a:t>By </a:t>
            </a:r>
            <a:r>
              <a:rPr lang="en-US" sz="1000" dirty="0">
                <a:latin typeface="Times New Roman" panose="02020603050405020304" pitchFamily="18" charset="0"/>
                <a:cs typeface="Times New Roman" panose="02020603050405020304" pitchFamily="18" charset="0"/>
              </a:rPr>
              <a:t>John Noble </a:t>
            </a:r>
            <a:r>
              <a:rPr lang="en-US" sz="1000" dirty="0" err="1">
                <a:latin typeface="Times New Roman" panose="02020603050405020304" pitchFamily="18" charset="0"/>
                <a:cs typeface="Times New Roman" panose="02020603050405020304" pitchFamily="18" charset="0"/>
              </a:rPr>
              <a:t>Wilfordouston</a:t>
            </a:r>
            <a:r>
              <a:rPr lang="en-US" sz="1000" dirty="0">
                <a:latin typeface="Times New Roman" panose="02020603050405020304" pitchFamily="18" charset="0"/>
                <a:cs typeface="Times New Roman" panose="02020603050405020304" pitchFamily="18" charset="0"/>
              </a:rPr>
              <a:t>, Monday, </a:t>
            </a:r>
            <a:r>
              <a:rPr lang="en-US" sz="1000" dirty="0" smtClean="0">
                <a:latin typeface="Times New Roman" panose="02020603050405020304" pitchFamily="18" charset="0"/>
                <a:cs typeface="Times New Roman" panose="02020603050405020304" pitchFamily="18" charset="0"/>
              </a:rPr>
              <a:t>July 21</a:t>
            </a: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Two </a:t>
            </a:r>
            <a:r>
              <a:rPr lang="en-US" sz="2000" b="1" dirty="0">
                <a:latin typeface="Times New Roman" panose="02020603050405020304" pitchFamily="18" charset="0"/>
                <a:cs typeface="Times New Roman" panose="02020603050405020304" pitchFamily="18" charset="0"/>
              </a:rPr>
              <a:t>Americans, astronauts of Apollo 11, steered their fragile four-legged lunar module safely and smoothly to the historic landing yesterday at 4:17:40 P.M., Eastern daylight time.</a:t>
            </a:r>
          </a:p>
          <a:p>
            <a:r>
              <a:rPr lang="en-US" sz="2000" b="1" dirty="0">
                <a:latin typeface="Times New Roman" panose="02020603050405020304" pitchFamily="18" charset="0"/>
                <a:cs typeface="Times New Roman" panose="02020603050405020304" pitchFamily="18" charset="0"/>
              </a:rPr>
              <a:t>Neil A. Armstrong, the 38-year-old civilian commander, radioed to earth and the mission control room here:</a:t>
            </a:r>
          </a:p>
          <a:p>
            <a:r>
              <a:rPr lang="mr-IN" sz="2000" b="1" dirty="0" smtClean="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Houston</a:t>
            </a:r>
            <a:r>
              <a:rPr lang="en-US" sz="2000" b="1" dirty="0">
                <a:latin typeface="Times New Roman" panose="02020603050405020304" pitchFamily="18" charset="0"/>
                <a:cs typeface="Times New Roman" panose="02020603050405020304" pitchFamily="18" charset="0"/>
              </a:rPr>
              <a:t>, Tranquility Base here. The Eagle has landed</a:t>
            </a:r>
            <a:r>
              <a:rPr lang="en-US" sz="2000" b="1" dirty="0" smtClean="0">
                <a:latin typeface="Times New Roman" panose="02020603050405020304" pitchFamily="18" charset="0"/>
                <a:cs typeface="Times New Roman" panose="02020603050405020304" pitchFamily="18" charset="0"/>
              </a:rPr>
              <a:t>.</a:t>
            </a:r>
            <a:r>
              <a:rPr lang="mr-IN"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sz="2000" b="1" dirty="0" smtClean="0"/>
          </a:p>
          <a:p>
            <a:endParaRPr lang="en-US" sz="2000" b="1" dirty="0"/>
          </a:p>
        </p:txBody>
      </p:sp>
      <p:pic>
        <p:nvPicPr>
          <p:cNvPr id="5122" name="Picture 2" descr="Front Page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32040" y="35794"/>
            <a:ext cx="3852626" cy="5721314"/>
          </a:xfrm>
          <a:prstGeom prst="rect">
            <a:avLst/>
          </a:prstGeom>
          <a:noFill/>
          <a:extLst>
            <a:ext uri="{909E8E84-426E-40DD-AFC4-6F175D3DCCD1}">
              <a14:hiddenFill xmlns:a14="http://schemas.microsoft.com/office/drawing/2010/main">
                <a:solidFill>
                  <a:srgbClr val="FFFFFF"/>
                </a:solidFill>
              </a14:hiddenFill>
            </a:ext>
          </a:extLst>
        </p:spPr>
      </p:pic>
      <p:sp>
        <p:nvSpPr>
          <p:cNvPr id="10" name="Explosion 1 9"/>
          <p:cNvSpPr/>
          <p:nvPr/>
        </p:nvSpPr>
        <p:spPr>
          <a:xfrm>
            <a:off x="4493787" y="2708920"/>
            <a:ext cx="2621461" cy="19877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Example: </a:t>
            </a:r>
            <a:r>
              <a:rPr lang="en-US" dirty="0"/>
              <a:t>e</a:t>
            </a:r>
            <a:r>
              <a:rPr lang="en-US" dirty="0" smtClean="0"/>
              <a:t>xact </a:t>
            </a:r>
            <a:r>
              <a:rPr lang="en-US" dirty="0"/>
              <a:t>figures </a:t>
            </a:r>
            <a:endParaRPr lang="de-DE" dirty="0"/>
          </a:p>
        </p:txBody>
      </p:sp>
      <p:sp>
        <p:nvSpPr>
          <p:cNvPr id="11" name="Rechteck 10"/>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44</a:t>
            </a:fld>
            <a:endParaRPr lang="de-DE" dirty="0">
              <a:solidFill>
                <a:schemeClr val="bg1"/>
              </a:solidFill>
            </a:endParaRPr>
          </a:p>
        </p:txBody>
      </p:sp>
    </p:spTree>
    <p:extLst>
      <p:ext uri="{BB962C8B-B14F-4D97-AF65-F5344CB8AC3E}">
        <p14:creationId xmlns:p14="http://schemas.microsoft.com/office/powerpoint/2010/main" val="2781059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5/5</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a:spAutoFit/>
          </a:bodyPr>
          <a:lstStyle/>
          <a:p>
            <a:r>
              <a:rPr lang="en-US" b="1" dirty="0">
                <a:solidFill>
                  <a:srgbClr val="0070C0"/>
                </a:solidFill>
              </a:rPr>
              <a:t>Basic journalistic principles</a:t>
            </a:r>
          </a:p>
        </p:txBody>
      </p:sp>
      <p:sp>
        <p:nvSpPr>
          <p:cNvPr id="3" name="Rechteck 2"/>
          <p:cNvSpPr/>
          <p:nvPr/>
        </p:nvSpPr>
        <p:spPr>
          <a:xfrm>
            <a:off x="539552" y="1147614"/>
            <a:ext cx="6733026" cy="4431983"/>
          </a:xfrm>
          <a:prstGeom prst="rect">
            <a:avLst/>
          </a:prstGeom>
        </p:spPr>
        <p:txBody>
          <a:bodyPr wrap="square">
            <a:spAutoFit/>
          </a:bodyPr>
          <a:lstStyle/>
          <a:p>
            <a:pPr>
              <a:spcAft>
                <a:spcPts val="1200"/>
              </a:spcAft>
            </a:pPr>
            <a:r>
              <a:rPr lang="en-GB" b="1" dirty="0" smtClean="0"/>
              <a:t>Writing a good news story</a:t>
            </a:r>
            <a:br>
              <a:rPr lang="en-GB" b="1" dirty="0" smtClean="0"/>
            </a:br>
            <a:endParaRPr lang="en-GB" dirty="0" smtClean="0"/>
          </a:p>
          <a:p>
            <a:pPr marL="285750" indent="-285750">
              <a:spcAft>
                <a:spcPts val="1200"/>
              </a:spcAft>
              <a:buFont typeface="Arial" panose="020B0604020202020204" pitchFamily="34" charset="0"/>
              <a:buChar char="•"/>
            </a:pPr>
            <a:r>
              <a:rPr lang="en-GB" sz="2800" dirty="0" smtClean="0"/>
              <a:t>Focus on most important matter</a:t>
            </a:r>
          </a:p>
          <a:p>
            <a:pPr marL="285750" indent="-285750">
              <a:spcAft>
                <a:spcPts val="1200"/>
              </a:spcAft>
              <a:buFont typeface="Arial" panose="020B0604020202020204" pitchFamily="34" charset="0"/>
              <a:buChar char="•"/>
            </a:pPr>
            <a:r>
              <a:rPr lang="en-GB" sz="2800" dirty="0" smtClean="0"/>
              <a:t>Present details</a:t>
            </a:r>
          </a:p>
          <a:p>
            <a:pPr marL="285750" indent="-285750">
              <a:spcAft>
                <a:spcPts val="1200"/>
              </a:spcAft>
              <a:buFont typeface="Arial" panose="020B0604020202020204" pitchFamily="34" charset="0"/>
              <a:buChar char="•"/>
            </a:pPr>
            <a:r>
              <a:rPr lang="en-GB" sz="2800" dirty="0" smtClean="0"/>
              <a:t>Use statements (in quotes)</a:t>
            </a:r>
          </a:p>
          <a:p>
            <a:pPr marL="285750" indent="-285750">
              <a:spcAft>
                <a:spcPts val="1200"/>
              </a:spcAft>
              <a:buFont typeface="Arial" panose="020B0604020202020204" pitchFamily="34" charset="0"/>
              <a:buChar char="•"/>
            </a:pPr>
            <a:r>
              <a:rPr lang="en-GB" sz="2800" dirty="0" smtClean="0"/>
              <a:t>Include critical aspects / different point of view</a:t>
            </a:r>
          </a:p>
          <a:p>
            <a:pPr marL="285750" indent="-285750">
              <a:spcAft>
                <a:spcPts val="1200"/>
              </a:spcAft>
              <a:buFont typeface="Arial" panose="020B0604020202020204" pitchFamily="34" charset="0"/>
              <a:buChar char="•"/>
            </a:pPr>
            <a:r>
              <a:rPr lang="en-GB" sz="2800" dirty="0" smtClean="0"/>
              <a:t>If possible: describe circumstances, create ‘images in the reader’s mind’</a:t>
            </a:r>
            <a:endParaRPr lang="en-GB" sz="2800" dirty="0"/>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45</a:t>
            </a:fld>
            <a:endParaRPr lang="de-DE" dirty="0">
              <a:solidFill>
                <a:schemeClr val="bg1"/>
              </a:solidFill>
            </a:endParaRPr>
          </a:p>
        </p:txBody>
      </p:sp>
    </p:spTree>
    <p:extLst>
      <p:ext uri="{BB962C8B-B14F-4D97-AF65-F5344CB8AC3E}">
        <p14:creationId xmlns:p14="http://schemas.microsoft.com/office/powerpoint/2010/main" val="418007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0210" y="517359"/>
            <a:ext cx="7644252" cy="400110"/>
          </a:xfrm>
          <a:prstGeom prst="rect">
            <a:avLst/>
          </a:prstGeom>
          <a:solidFill>
            <a:schemeClr val="bg1"/>
          </a:solidFill>
        </p:spPr>
        <p:txBody>
          <a:bodyPr wrap="square" rtlCol="0">
            <a:spAutoFit/>
          </a:bodyPr>
          <a:lstStyle/>
          <a:p>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4</a:t>
            </a:r>
            <a:endParaRPr lang="en-GB" dirty="0">
              <a:solidFill>
                <a:schemeClr val="bg1"/>
              </a:solidFill>
            </a:endParaRPr>
          </a:p>
        </p:txBody>
      </p:sp>
      <p:sp>
        <p:nvSpPr>
          <p:cNvPr id="10" name="Rechteck 9"/>
          <p:cNvSpPr/>
          <p:nvPr/>
        </p:nvSpPr>
        <p:spPr>
          <a:xfrm>
            <a:off x="6257611" y="6453336"/>
            <a:ext cx="92044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46</a:t>
            </a:fld>
            <a:endParaRPr lang="en-GB" dirty="0">
              <a:solidFill>
                <a:schemeClr val="bg1"/>
              </a:solidFill>
            </a:endParaRPr>
          </a:p>
        </p:txBody>
      </p:sp>
      <p:sp>
        <p:nvSpPr>
          <p:cNvPr id="11" name="Textplatzhalter 16"/>
          <p:cNvSpPr txBox="1">
            <a:spLocks/>
          </p:cNvSpPr>
          <p:nvPr/>
        </p:nvSpPr>
        <p:spPr>
          <a:xfrm>
            <a:off x="639374" y="985222"/>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1"/>
                </a:solidFill>
              </a:rPr>
              <a:t>Online readers…</a:t>
            </a:r>
            <a:endParaRPr lang="en-GB" dirty="0">
              <a:solidFill>
                <a:schemeClr val="accent1"/>
              </a:solidFill>
            </a:endParaRPr>
          </a:p>
        </p:txBody>
      </p:sp>
      <p:sp>
        <p:nvSpPr>
          <p:cNvPr id="12" name="Inhaltsplatzhalter 17"/>
          <p:cNvSpPr txBox="1">
            <a:spLocks/>
          </p:cNvSpPr>
          <p:nvPr/>
        </p:nvSpPr>
        <p:spPr>
          <a:xfrm>
            <a:off x="457200" y="2174875"/>
            <a:ext cx="4040188" cy="39512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GB" dirty="0" smtClean="0"/>
              <a:t>… skip and skim information </a:t>
            </a:r>
          </a:p>
          <a:p>
            <a:pPr>
              <a:spcBef>
                <a:spcPts val="0"/>
              </a:spcBef>
              <a:spcAft>
                <a:spcPts val="1200"/>
              </a:spcAft>
            </a:pPr>
            <a:r>
              <a:rPr lang="en-GB" dirty="0" smtClean="0"/>
              <a:t>… jump from one to the next headline</a:t>
            </a:r>
          </a:p>
          <a:p>
            <a:pPr>
              <a:spcBef>
                <a:spcPts val="0"/>
              </a:spcBef>
              <a:spcAft>
                <a:spcPts val="1200"/>
              </a:spcAft>
            </a:pPr>
            <a:r>
              <a:rPr lang="en-GB" dirty="0" smtClean="0"/>
              <a:t>… spend little time on the site</a:t>
            </a:r>
          </a:p>
          <a:p>
            <a:pPr>
              <a:spcBef>
                <a:spcPts val="0"/>
              </a:spcBef>
              <a:spcAft>
                <a:spcPts val="1200"/>
              </a:spcAft>
            </a:pPr>
            <a:r>
              <a:rPr lang="en-GB" dirty="0" smtClean="0"/>
              <a:t>… prefer clicking links instead of reading to the end</a:t>
            </a:r>
          </a:p>
          <a:p>
            <a:pPr>
              <a:spcBef>
                <a:spcPts val="0"/>
              </a:spcBef>
              <a:spcAft>
                <a:spcPts val="1200"/>
              </a:spcAft>
            </a:pPr>
            <a:r>
              <a:rPr lang="en-GB" dirty="0" smtClean="0"/>
              <a:t>… do not like long texts – online reading is more exhausting than reading printed media</a:t>
            </a:r>
          </a:p>
          <a:p>
            <a:endParaRPr lang="en-GB" dirty="0"/>
          </a:p>
        </p:txBody>
      </p:sp>
      <p:sp>
        <p:nvSpPr>
          <p:cNvPr id="13" name="Textplatzhalter 18"/>
          <p:cNvSpPr txBox="1">
            <a:spLocks/>
          </p:cNvSpPr>
          <p:nvPr/>
        </p:nvSpPr>
        <p:spPr>
          <a:xfrm>
            <a:off x="4645025" y="1013364"/>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1"/>
                </a:solidFill>
              </a:rPr>
              <a:t>Online writers… </a:t>
            </a:r>
            <a:endParaRPr lang="en-GB" dirty="0">
              <a:solidFill>
                <a:schemeClr val="accent1"/>
              </a:solidFill>
            </a:endParaRPr>
          </a:p>
        </p:txBody>
      </p:sp>
      <p:sp>
        <p:nvSpPr>
          <p:cNvPr id="14" name="Inhaltsplatzhalter 19"/>
          <p:cNvSpPr txBox="1">
            <a:spLocks/>
          </p:cNvSpPr>
          <p:nvPr/>
        </p:nvSpPr>
        <p:spPr>
          <a:xfrm>
            <a:off x="4645025" y="2174875"/>
            <a:ext cx="4041775" cy="39512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GB" sz="2200" dirty="0" smtClean="0"/>
              <a:t>… should give attention to headlines, structure, teasers and keywords</a:t>
            </a:r>
          </a:p>
          <a:p>
            <a:pPr>
              <a:spcBef>
                <a:spcPts val="0"/>
              </a:spcBef>
              <a:spcAft>
                <a:spcPts val="1200"/>
              </a:spcAft>
            </a:pPr>
            <a:r>
              <a:rPr lang="en-GB" sz="2200" dirty="0" smtClean="0"/>
              <a:t>… should use subheadings</a:t>
            </a:r>
          </a:p>
          <a:p>
            <a:pPr>
              <a:spcBef>
                <a:spcPts val="0"/>
              </a:spcBef>
              <a:spcAft>
                <a:spcPts val="1200"/>
              </a:spcAft>
            </a:pPr>
            <a:r>
              <a:rPr lang="en-GB" sz="2200" dirty="0" smtClean="0"/>
              <a:t>… should write most important matter at the beginning</a:t>
            </a:r>
          </a:p>
          <a:p>
            <a:pPr>
              <a:spcBef>
                <a:spcPts val="0"/>
              </a:spcBef>
              <a:spcAft>
                <a:spcPts val="1200"/>
              </a:spcAft>
            </a:pPr>
            <a:r>
              <a:rPr lang="en-GB" sz="2200" dirty="0" smtClean="0"/>
              <a:t>… should decide which links they choose</a:t>
            </a:r>
          </a:p>
          <a:p>
            <a:pPr>
              <a:spcBef>
                <a:spcPts val="0"/>
              </a:spcBef>
              <a:spcAft>
                <a:spcPts val="1200"/>
              </a:spcAft>
            </a:pPr>
            <a:r>
              <a:rPr lang="en-GB" sz="2200" dirty="0" smtClean="0"/>
              <a:t>… should use short sentences, active speech, verbs instead of nouns, and address readers directly</a:t>
            </a:r>
            <a:endParaRPr lang="en-GB" sz="2200" dirty="0"/>
          </a:p>
        </p:txBody>
      </p:sp>
    </p:spTree>
    <p:extLst>
      <p:ext uri="{BB962C8B-B14F-4D97-AF65-F5344CB8AC3E}">
        <p14:creationId xmlns:p14="http://schemas.microsoft.com/office/powerpoint/2010/main" val="50828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4/6</a:t>
            </a:r>
            <a:endParaRPr lang="de-DE" dirty="0">
              <a:solidFill>
                <a:schemeClr val="bg1"/>
              </a:solidFill>
            </a:endParaRPr>
          </a:p>
        </p:txBody>
      </p:sp>
      <p:sp>
        <p:nvSpPr>
          <p:cNvPr id="3" name="Rechteck 2"/>
          <p:cNvSpPr/>
          <p:nvPr/>
        </p:nvSpPr>
        <p:spPr>
          <a:xfrm>
            <a:off x="539552" y="1147614"/>
            <a:ext cx="8064896" cy="2708434"/>
          </a:xfrm>
          <a:prstGeom prst="rect">
            <a:avLst/>
          </a:prstGeom>
        </p:spPr>
        <p:txBody>
          <a:bodyPr wrap="square">
            <a:spAutoFit/>
          </a:bodyPr>
          <a:lstStyle/>
          <a:p>
            <a:r>
              <a:rPr lang="en-US" sz="1400" b="1" dirty="0"/>
              <a:t>Module 6: </a:t>
            </a:r>
            <a:endParaRPr lang="en-US" sz="1400" b="1" dirty="0" smtClean="0"/>
          </a:p>
          <a:p>
            <a:endParaRPr lang="en-US" sz="2400" b="1" dirty="0"/>
          </a:p>
          <a:p>
            <a:r>
              <a:rPr lang="en-US" sz="4400" b="1" dirty="0" smtClean="0"/>
              <a:t>Writing </a:t>
            </a:r>
          </a:p>
          <a:p>
            <a:r>
              <a:rPr lang="en-US" sz="4400" b="1" dirty="0" smtClean="0"/>
              <a:t>good </a:t>
            </a:r>
          </a:p>
          <a:p>
            <a:r>
              <a:rPr lang="en-US" sz="4400" b="1" dirty="0" smtClean="0"/>
              <a:t>PR texts</a:t>
            </a:r>
            <a:endParaRPr lang="de-DE" sz="4400"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65632" y="1700808"/>
            <a:ext cx="4715936" cy="417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47</a:t>
            </a:fld>
            <a:endParaRPr lang="de-DE" dirty="0">
              <a:solidFill>
                <a:schemeClr val="bg1"/>
              </a:solidFill>
            </a:endParaRPr>
          </a:p>
        </p:txBody>
      </p:sp>
    </p:spTree>
    <p:extLst>
      <p:ext uri="{BB962C8B-B14F-4D97-AF65-F5344CB8AC3E}">
        <p14:creationId xmlns:p14="http://schemas.microsoft.com/office/powerpoint/2010/main" val="2819759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4/6</a:t>
            </a:r>
            <a:endParaRPr lang="de-DE" dirty="0">
              <a:solidFill>
                <a:schemeClr val="bg1"/>
              </a:solidFill>
            </a:endParaRPr>
          </a:p>
        </p:txBody>
      </p:sp>
      <p:sp>
        <p:nvSpPr>
          <p:cNvPr id="2" name="Rechteck 1"/>
          <p:cNvSpPr/>
          <p:nvPr/>
        </p:nvSpPr>
        <p:spPr>
          <a:xfrm>
            <a:off x="872016" y="517359"/>
            <a:ext cx="2268057" cy="369332"/>
          </a:xfrm>
          <a:prstGeom prst="rect">
            <a:avLst/>
          </a:prstGeom>
        </p:spPr>
        <p:txBody>
          <a:bodyPr wrap="none">
            <a:spAutoFit/>
          </a:bodyPr>
          <a:lstStyle/>
          <a:p>
            <a:r>
              <a:rPr lang="en-US" b="1" dirty="0">
                <a:solidFill>
                  <a:srgbClr val="0070C0"/>
                </a:solidFill>
              </a:rPr>
              <a:t>Writing good </a:t>
            </a:r>
            <a:r>
              <a:rPr lang="en-US" b="1" dirty="0" smtClean="0">
                <a:solidFill>
                  <a:srgbClr val="0070C0"/>
                </a:solidFill>
              </a:rPr>
              <a:t>PR texts</a:t>
            </a:r>
            <a:endParaRPr lang="en-US" b="1" dirty="0">
              <a:solidFill>
                <a:srgbClr val="0070C0"/>
              </a:solidFill>
            </a:endParaRPr>
          </a:p>
        </p:txBody>
      </p:sp>
      <p:sp>
        <p:nvSpPr>
          <p:cNvPr id="3" name="Rechteck 2"/>
          <p:cNvSpPr/>
          <p:nvPr/>
        </p:nvSpPr>
        <p:spPr>
          <a:xfrm>
            <a:off x="539552" y="1147614"/>
            <a:ext cx="8064896" cy="4801314"/>
          </a:xfrm>
          <a:prstGeom prst="rect">
            <a:avLst/>
          </a:prstGeom>
        </p:spPr>
        <p:txBody>
          <a:bodyPr wrap="square">
            <a:spAutoFit/>
          </a:bodyPr>
          <a:lstStyle/>
          <a:p>
            <a:r>
              <a:rPr lang="en-GB" sz="2400" b="1" dirty="0"/>
              <a:t>Creativity techniques</a:t>
            </a:r>
            <a:endParaRPr lang="de-DE" sz="2400" dirty="0"/>
          </a:p>
          <a:p>
            <a:r>
              <a:rPr lang="en-GB" sz="2400" b="1" dirty="0" smtClean="0"/>
              <a:t/>
            </a:r>
            <a:br>
              <a:rPr lang="en-GB" sz="2400" b="1" dirty="0" smtClean="0"/>
            </a:br>
            <a:r>
              <a:rPr lang="en-GB" sz="2400" dirty="0" smtClean="0"/>
              <a:t>Creativity </a:t>
            </a:r>
            <a:r>
              <a:rPr lang="en-GB" sz="2400" dirty="0"/>
              <a:t>and humour make texts </a:t>
            </a:r>
            <a:r>
              <a:rPr lang="en-GB" sz="2400" dirty="0" smtClean="0"/>
              <a:t>enjoyable and </a:t>
            </a:r>
            <a:r>
              <a:rPr lang="en-GB" sz="2400" dirty="0"/>
              <a:t>entertaining and </a:t>
            </a:r>
            <a:r>
              <a:rPr lang="en-GB" sz="2400" dirty="0" smtClean="0"/>
              <a:t>produce </a:t>
            </a:r>
            <a:r>
              <a:rPr lang="en-GB" sz="2400" dirty="0"/>
              <a:t>an emotional connection to the reader.</a:t>
            </a:r>
            <a:endParaRPr lang="de-DE" sz="2400" dirty="0"/>
          </a:p>
          <a:p>
            <a:r>
              <a:rPr lang="en-GB" sz="2400" dirty="0"/>
              <a:t> </a:t>
            </a:r>
            <a:endParaRPr lang="de-DE" sz="2400" dirty="0"/>
          </a:p>
          <a:p>
            <a:pPr marL="342900" indent="-342900">
              <a:buFont typeface="Arial" panose="020B0604020202020204" pitchFamily="34" charset="0"/>
              <a:buChar char="•"/>
            </a:pPr>
            <a:r>
              <a:rPr lang="en-GB" sz="2400" dirty="0" smtClean="0"/>
              <a:t>Techniques </a:t>
            </a:r>
            <a:r>
              <a:rPr lang="en-GB" sz="2400" dirty="0"/>
              <a:t>for finding stories to </a:t>
            </a:r>
            <a:r>
              <a:rPr lang="en-GB" sz="2400" dirty="0">
                <a:solidFill>
                  <a:srgbClr val="FF0000"/>
                </a:solidFill>
              </a:rPr>
              <a:t>push a topic</a:t>
            </a:r>
            <a:r>
              <a:rPr lang="en-GB" sz="2400" dirty="0"/>
              <a:t>: brainstorming, -writing, -walking; </a:t>
            </a:r>
            <a:r>
              <a:rPr lang="en-GB" sz="2400" dirty="0" smtClean="0"/>
              <a:t>mind maps</a:t>
            </a:r>
            <a:r>
              <a:rPr lang="en-GB" sz="2400" dirty="0"/>
              <a:t>; </a:t>
            </a:r>
            <a:r>
              <a:rPr lang="en-GB" sz="2400" dirty="0" smtClean="0"/>
              <a:t>ABC method</a:t>
            </a:r>
            <a:r>
              <a:rPr lang="en-GB" sz="2400" dirty="0"/>
              <a:t>; </a:t>
            </a:r>
            <a:r>
              <a:rPr lang="en-GB" sz="2400" dirty="0" smtClean="0"/>
              <a:t>images in </a:t>
            </a:r>
            <a:r>
              <a:rPr lang="en-GB" sz="2400" dirty="0"/>
              <a:t>the mind; spontaneous drawing; picture cards</a:t>
            </a:r>
            <a:r>
              <a:rPr lang="en-GB" sz="2400" dirty="0" smtClean="0"/>
              <a:t>;</a:t>
            </a:r>
            <a:br>
              <a:rPr lang="en-GB" sz="2400" dirty="0" smtClean="0"/>
            </a:br>
            <a:r>
              <a:rPr lang="en-GB" sz="2400" dirty="0" smtClean="0"/>
              <a:t>  </a:t>
            </a:r>
            <a:endParaRPr lang="de-DE" sz="2400" dirty="0"/>
          </a:p>
          <a:p>
            <a:pPr marL="342900" indent="-342900">
              <a:buFont typeface="Arial" panose="020B0604020202020204" pitchFamily="34" charset="0"/>
              <a:buChar char="•"/>
            </a:pPr>
            <a:r>
              <a:rPr lang="en-GB" sz="2400" dirty="0" smtClean="0"/>
              <a:t>Techniques </a:t>
            </a:r>
            <a:r>
              <a:rPr lang="en-GB" sz="2400" dirty="0"/>
              <a:t>to find </a:t>
            </a:r>
            <a:r>
              <a:rPr lang="en-GB" sz="2400" dirty="0">
                <a:solidFill>
                  <a:srgbClr val="FF0000"/>
                </a:solidFill>
              </a:rPr>
              <a:t>humorous titles, brilliant puns</a:t>
            </a:r>
            <a:r>
              <a:rPr lang="en-GB" sz="2400" dirty="0"/>
              <a:t>: using surprise and </a:t>
            </a:r>
            <a:r>
              <a:rPr lang="en-GB" sz="2400" dirty="0" smtClean="0"/>
              <a:t>contradictions, call-backs, </a:t>
            </a:r>
            <a:r>
              <a:rPr lang="en-GB" sz="2400" dirty="0"/>
              <a:t>join </a:t>
            </a:r>
            <a:r>
              <a:rPr lang="en-GB" sz="2400" dirty="0" smtClean="0"/>
              <a:t>poetry slams</a:t>
            </a:r>
            <a:r>
              <a:rPr lang="en-GB" sz="2400" dirty="0"/>
              <a:t>, take the </a:t>
            </a:r>
            <a:r>
              <a:rPr lang="en-GB" sz="2400" dirty="0" smtClean="0"/>
              <a:t>opposite side </a:t>
            </a:r>
            <a:r>
              <a:rPr lang="en-GB" sz="2400" dirty="0"/>
              <a:t>(satire)…</a:t>
            </a:r>
            <a:endParaRPr lang="de-DE" sz="2400" dirty="0"/>
          </a:p>
          <a:p>
            <a:endParaRPr lang="de-DE" dirty="0"/>
          </a:p>
        </p:txBody>
      </p:sp>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48</a:t>
            </a:fld>
            <a:endParaRPr lang="de-DE" dirty="0">
              <a:solidFill>
                <a:schemeClr val="bg1"/>
              </a:solidFill>
            </a:endParaRPr>
          </a:p>
        </p:txBody>
      </p:sp>
    </p:spTree>
    <p:extLst>
      <p:ext uri="{BB962C8B-B14F-4D97-AF65-F5344CB8AC3E}">
        <p14:creationId xmlns:p14="http://schemas.microsoft.com/office/powerpoint/2010/main" val="369998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Dilemma </a:t>
            </a:r>
            <a:r>
              <a:rPr lang="de-DE" dirty="0" err="1"/>
              <a:t>of</a:t>
            </a:r>
            <a:r>
              <a:rPr lang="de-DE" dirty="0"/>
              <a:t> </a:t>
            </a:r>
            <a:r>
              <a:rPr lang="de-DE" dirty="0" err="1"/>
              <a:t>selection</a:t>
            </a:r>
            <a:endParaRPr lang="de-AT" dirty="0"/>
          </a:p>
        </p:txBody>
      </p:sp>
      <p:sp>
        <p:nvSpPr>
          <p:cNvPr id="6" name="Inhaltsplatzhalter 5"/>
          <p:cNvSpPr>
            <a:spLocks noGrp="1"/>
          </p:cNvSpPr>
          <p:nvPr>
            <p:ph sz="half" idx="2"/>
          </p:nvPr>
        </p:nvSpPr>
        <p:spPr>
          <a:xfrm>
            <a:off x="457200" y="2636912"/>
            <a:ext cx="2314600" cy="3414365"/>
          </a:xfrm>
          <a:ln>
            <a:solidFill>
              <a:schemeClr val="accent1"/>
            </a:solidFill>
          </a:ln>
        </p:spPr>
        <p:txBody>
          <a:bodyPr/>
          <a:lstStyle/>
          <a:p>
            <a:r>
              <a:rPr lang="de-AT" dirty="0" smtClean="0"/>
              <a:t>…..</a:t>
            </a:r>
            <a:endParaRPr lang="de-AT" dirty="0"/>
          </a:p>
        </p:txBody>
      </p:sp>
      <p:sp>
        <p:nvSpPr>
          <p:cNvPr id="10" name="Textplatzhalter 4"/>
          <p:cNvSpPr>
            <a:spLocks noGrp="1"/>
          </p:cNvSpPr>
          <p:nvPr>
            <p:ph type="body" idx="1"/>
          </p:nvPr>
        </p:nvSpPr>
        <p:spPr>
          <a:xfrm>
            <a:off x="6372225" y="1613871"/>
            <a:ext cx="2314575" cy="598487"/>
          </a:xfrm>
          <a:solidFill>
            <a:schemeClr val="accent1"/>
          </a:solidFill>
        </p:spPr>
        <p:txBody>
          <a:bodyPr anchor="ctr">
            <a:noAutofit/>
          </a:bodyPr>
          <a:lstStyle/>
          <a:p>
            <a:pPr algn="ctr"/>
            <a:r>
              <a:rPr lang="de-AT" sz="1700" dirty="0">
                <a:solidFill>
                  <a:schemeClr val="bg1"/>
                </a:solidFill>
              </a:rPr>
              <a:t>not </a:t>
            </a:r>
            <a:r>
              <a:rPr lang="de-AT" sz="1700" dirty="0" err="1">
                <a:solidFill>
                  <a:schemeClr val="bg1"/>
                </a:solidFill>
              </a:rPr>
              <a:t>interesting</a:t>
            </a:r>
            <a:r>
              <a:rPr lang="de-AT" sz="1700" dirty="0">
                <a:solidFill>
                  <a:schemeClr val="bg1"/>
                </a:solidFill>
              </a:rPr>
              <a:t>/</a:t>
            </a:r>
            <a:r>
              <a:rPr lang="de-AT" sz="1700" dirty="0" err="1">
                <a:solidFill>
                  <a:schemeClr val="bg1"/>
                </a:solidFill>
              </a:rPr>
              <a:t>can</a:t>
            </a:r>
            <a:r>
              <a:rPr lang="de-AT" sz="1700" dirty="0">
                <a:solidFill>
                  <a:schemeClr val="bg1"/>
                </a:solidFill>
              </a:rPr>
              <a:t> </a:t>
            </a:r>
            <a:r>
              <a:rPr lang="de-AT" sz="1700" dirty="0" err="1">
                <a:solidFill>
                  <a:schemeClr val="bg1"/>
                </a:solidFill>
              </a:rPr>
              <a:t>be</a:t>
            </a:r>
            <a:r>
              <a:rPr lang="de-AT" sz="1700" dirty="0">
                <a:solidFill>
                  <a:schemeClr val="bg1"/>
                </a:solidFill>
              </a:rPr>
              <a:t> </a:t>
            </a:r>
            <a:r>
              <a:rPr lang="de-AT" sz="1700" dirty="0" err="1">
                <a:solidFill>
                  <a:schemeClr val="bg1"/>
                </a:solidFill>
              </a:rPr>
              <a:t>left</a:t>
            </a:r>
            <a:r>
              <a:rPr lang="de-AT" sz="1700" dirty="0">
                <a:solidFill>
                  <a:schemeClr val="bg1"/>
                </a:solidFill>
              </a:rPr>
              <a:t> out</a:t>
            </a:r>
          </a:p>
        </p:txBody>
      </p:sp>
      <p:sp>
        <p:nvSpPr>
          <p:cNvPr id="11" name="Textplatzhalter 4"/>
          <p:cNvSpPr>
            <a:spLocks noGrp="1"/>
          </p:cNvSpPr>
          <p:nvPr>
            <p:ph type="body" idx="1"/>
          </p:nvPr>
        </p:nvSpPr>
        <p:spPr>
          <a:xfrm>
            <a:off x="3389004" y="1613380"/>
            <a:ext cx="2314575" cy="598487"/>
          </a:xfrm>
          <a:solidFill>
            <a:schemeClr val="accent1"/>
          </a:solidFill>
        </p:spPr>
        <p:txBody>
          <a:bodyPr anchor="ctr">
            <a:normAutofit/>
          </a:bodyPr>
          <a:lstStyle/>
          <a:p>
            <a:pPr algn="ctr"/>
            <a:r>
              <a:rPr lang="de-AT" sz="1700" dirty="0" err="1">
                <a:solidFill>
                  <a:schemeClr val="bg1"/>
                </a:solidFill>
              </a:rPr>
              <a:t>Important</a:t>
            </a:r>
            <a:r>
              <a:rPr lang="de-AT" sz="1700" dirty="0"/>
              <a:t> </a:t>
            </a:r>
            <a:r>
              <a:rPr lang="de-AT" sz="1700" dirty="0" err="1">
                <a:solidFill>
                  <a:schemeClr val="bg1"/>
                </a:solidFill>
              </a:rPr>
              <a:t>and</a:t>
            </a:r>
            <a:r>
              <a:rPr lang="de-AT" sz="1700" dirty="0">
                <a:solidFill>
                  <a:schemeClr val="bg1"/>
                </a:solidFill>
              </a:rPr>
              <a:t> relevant</a:t>
            </a:r>
          </a:p>
        </p:txBody>
      </p:sp>
      <p:sp>
        <p:nvSpPr>
          <p:cNvPr id="12" name="Textplatzhalter 4"/>
          <p:cNvSpPr>
            <a:spLocks noGrp="1"/>
          </p:cNvSpPr>
          <p:nvPr>
            <p:ph type="body" idx="1"/>
          </p:nvPr>
        </p:nvSpPr>
        <p:spPr>
          <a:xfrm>
            <a:off x="462888" y="1613871"/>
            <a:ext cx="2314575" cy="598487"/>
          </a:xfrm>
          <a:solidFill>
            <a:schemeClr val="accent1"/>
          </a:solidFill>
          <a:ln>
            <a:solidFill>
              <a:schemeClr val="accent1"/>
            </a:solidFill>
          </a:ln>
        </p:spPr>
        <p:txBody>
          <a:bodyPr anchor="ctr">
            <a:normAutofit fontScale="70000" lnSpcReduction="20000"/>
          </a:bodyPr>
          <a:lstStyle/>
          <a:p>
            <a:pPr algn="ctr"/>
            <a:r>
              <a:rPr lang="de-AT" dirty="0" err="1">
                <a:solidFill>
                  <a:schemeClr val="bg1"/>
                </a:solidFill>
              </a:rPr>
              <a:t>v</a:t>
            </a:r>
            <a:r>
              <a:rPr lang="de-AT" dirty="0" err="1" smtClean="0">
                <a:solidFill>
                  <a:schemeClr val="bg1"/>
                </a:solidFill>
              </a:rPr>
              <a:t>ery</a:t>
            </a:r>
            <a:r>
              <a:rPr lang="de-AT" dirty="0" smtClean="0">
                <a:solidFill>
                  <a:schemeClr val="bg1"/>
                </a:solidFill>
              </a:rPr>
              <a:t> </a:t>
            </a:r>
            <a:r>
              <a:rPr lang="de-AT" dirty="0" err="1" smtClean="0">
                <a:solidFill>
                  <a:schemeClr val="bg1"/>
                </a:solidFill>
              </a:rPr>
              <a:t>important</a:t>
            </a:r>
            <a:r>
              <a:rPr lang="de-AT" dirty="0" smtClean="0">
                <a:solidFill>
                  <a:schemeClr val="bg1"/>
                </a:solidFill>
              </a:rPr>
              <a:t>/</a:t>
            </a:r>
            <a:r>
              <a:rPr lang="de-AT" dirty="0" err="1" smtClean="0">
                <a:solidFill>
                  <a:schemeClr val="bg1"/>
                </a:solidFill>
              </a:rPr>
              <a:t>interesting</a:t>
            </a:r>
            <a:endParaRPr lang="de-AT" dirty="0">
              <a:solidFill>
                <a:schemeClr val="bg1"/>
              </a:solidFill>
            </a:endParaRPr>
          </a:p>
        </p:txBody>
      </p:sp>
      <p:sp>
        <p:nvSpPr>
          <p:cNvPr id="14" name="Inhaltsplatzhalter 5"/>
          <p:cNvSpPr>
            <a:spLocks noGrp="1"/>
          </p:cNvSpPr>
          <p:nvPr>
            <p:ph sz="half" idx="2"/>
          </p:nvPr>
        </p:nvSpPr>
        <p:spPr>
          <a:xfrm>
            <a:off x="6299094" y="2648344"/>
            <a:ext cx="2314600" cy="3414365"/>
          </a:xfrm>
          <a:ln>
            <a:solidFill>
              <a:schemeClr val="accent1"/>
            </a:solidFill>
          </a:ln>
        </p:spPr>
        <p:txBody>
          <a:bodyPr/>
          <a:lstStyle/>
          <a:p>
            <a:r>
              <a:rPr lang="de-AT" dirty="0" smtClean="0"/>
              <a:t>…</a:t>
            </a:r>
            <a:endParaRPr lang="de-AT" dirty="0"/>
          </a:p>
        </p:txBody>
      </p:sp>
      <p:sp>
        <p:nvSpPr>
          <p:cNvPr id="15" name="Inhaltsplatzhalter 5"/>
          <p:cNvSpPr>
            <a:spLocks noGrp="1"/>
          </p:cNvSpPr>
          <p:nvPr>
            <p:ph sz="half" idx="2"/>
          </p:nvPr>
        </p:nvSpPr>
        <p:spPr>
          <a:xfrm>
            <a:off x="3365547" y="2648343"/>
            <a:ext cx="2314600" cy="3414365"/>
          </a:xfrm>
          <a:ln>
            <a:solidFill>
              <a:schemeClr val="accent1"/>
            </a:solidFill>
          </a:ln>
        </p:spPr>
        <p:txBody>
          <a:bodyPr/>
          <a:lstStyle/>
          <a:p>
            <a:r>
              <a:rPr lang="de-AT" dirty="0" smtClean="0"/>
              <a:t>…</a:t>
            </a:r>
            <a:endParaRPr lang="de-AT" dirty="0"/>
          </a:p>
        </p:txBody>
      </p:sp>
    </p:spTree>
    <p:extLst>
      <p:ext uri="{BB962C8B-B14F-4D97-AF65-F5344CB8AC3E}">
        <p14:creationId xmlns:p14="http://schemas.microsoft.com/office/powerpoint/2010/main" val="294648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0632" y="2852936"/>
            <a:ext cx="7920880" cy="2554545"/>
          </a:xfrm>
          <a:prstGeom prst="rect">
            <a:avLst/>
          </a:prstGeom>
        </p:spPr>
        <p:txBody>
          <a:bodyPr wrap="square">
            <a:spAutoFit/>
          </a:bodyPr>
          <a:lstStyle/>
          <a:p>
            <a:r>
              <a:rPr lang="en-GB" sz="6600" b="1" dirty="0" smtClean="0"/>
              <a:t>Journalistic </a:t>
            </a:r>
          </a:p>
          <a:p>
            <a:r>
              <a:rPr lang="en-GB" sz="6600" b="1" dirty="0" smtClean="0">
                <a:solidFill>
                  <a:srgbClr val="0070C0"/>
                </a:solidFill>
              </a:rPr>
              <a:t>news value</a:t>
            </a:r>
          </a:p>
          <a:p>
            <a:endParaRPr lang="en-GB" sz="28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932040" y="1556792"/>
            <a:ext cx="36103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1</a:t>
            </a:r>
            <a:endParaRPr lang="de-DE" dirty="0">
              <a:solidFill>
                <a:schemeClr val="bg1"/>
              </a:solidFill>
            </a:endParaRPr>
          </a:p>
        </p:txBody>
      </p:sp>
      <p:sp>
        <p:nvSpPr>
          <p:cNvPr id="8" name="Rechteck 7"/>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6</a:t>
            </a:fld>
            <a:endParaRPr lang="de-DE" dirty="0">
              <a:solidFill>
                <a:schemeClr val="bg1"/>
              </a:solidFill>
            </a:endParaRPr>
          </a:p>
        </p:txBody>
      </p:sp>
    </p:spTree>
    <p:extLst>
      <p:ext uri="{BB962C8B-B14F-4D97-AF65-F5344CB8AC3E}">
        <p14:creationId xmlns:p14="http://schemas.microsoft.com/office/powerpoint/2010/main" val="6419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4893647"/>
          </a:xfrm>
          <a:prstGeom prst="rect">
            <a:avLst/>
          </a:prstGeom>
        </p:spPr>
        <p:txBody>
          <a:bodyPr wrap="square">
            <a:spAutoFit/>
          </a:bodyPr>
          <a:lstStyle/>
          <a:p>
            <a:r>
              <a:rPr lang="en-GB" sz="3200" b="1" dirty="0" smtClean="0">
                <a:solidFill>
                  <a:srgbClr val="0070C0"/>
                </a:solidFill>
              </a:rPr>
              <a:t>News value:</a:t>
            </a:r>
          </a:p>
          <a:p>
            <a:endParaRPr lang="en-GB" sz="2800" b="1" dirty="0"/>
          </a:p>
          <a:p>
            <a:pPr marL="285750" indent="-285750">
              <a:buFont typeface="Arial" panose="020B0604020202020204" pitchFamily="34" charset="0"/>
              <a:buChar char="•"/>
            </a:pPr>
            <a:r>
              <a:rPr lang="en-GB" sz="2800" dirty="0" smtClean="0"/>
              <a:t>event</a:t>
            </a:r>
          </a:p>
          <a:p>
            <a:pPr marL="285750" indent="-285750">
              <a:buFont typeface="Arial" panose="020B0604020202020204" pitchFamily="34" charset="0"/>
              <a:buChar char="•"/>
            </a:pPr>
            <a:r>
              <a:rPr lang="en-GB" sz="2800" dirty="0" smtClean="0"/>
              <a:t>new </a:t>
            </a:r>
          </a:p>
          <a:p>
            <a:pPr marL="285750" indent="-285750">
              <a:buFont typeface="Arial" panose="020B0604020202020204" pitchFamily="34" charset="0"/>
              <a:buChar char="•"/>
            </a:pPr>
            <a:r>
              <a:rPr lang="en-GB" sz="2800" dirty="0" smtClean="0"/>
              <a:t>up-to-date </a:t>
            </a:r>
          </a:p>
          <a:p>
            <a:pPr marL="285750" indent="-285750">
              <a:buFont typeface="Arial" panose="020B0604020202020204" pitchFamily="34" charset="0"/>
              <a:buChar char="•"/>
            </a:pPr>
            <a:r>
              <a:rPr lang="en-GB" sz="2800" dirty="0" smtClean="0"/>
              <a:t>prominent </a:t>
            </a:r>
            <a:r>
              <a:rPr lang="en-GB" sz="2800" dirty="0"/>
              <a:t>person </a:t>
            </a:r>
            <a:endParaRPr lang="en-GB" sz="2800" dirty="0" smtClean="0"/>
          </a:p>
          <a:p>
            <a:pPr marL="285750" indent="-285750">
              <a:buFont typeface="Arial" panose="020B0604020202020204" pitchFamily="34" charset="0"/>
              <a:buChar char="•"/>
            </a:pPr>
            <a:r>
              <a:rPr lang="en-GB" sz="2800" dirty="0" smtClean="0"/>
              <a:t>disaster</a:t>
            </a:r>
            <a:r>
              <a:rPr lang="en-GB" sz="2800" dirty="0"/>
              <a:t>, </a:t>
            </a:r>
            <a:r>
              <a:rPr lang="en-GB" sz="2800" dirty="0" smtClean="0"/>
              <a:t>accident</a:t>
            </a:r>
          </a:p>
          <a:p>
            <a:pPr marL="285750" indent="-285750">
              <a:buFont typeface="Arial" panose="020B0604020202020204" pitchFamily="34" charset="0"/>
              <a:buChar char="•"/>
            </a:pPr>
            <a:r>
              <a:rPr lang="en-GB" sz="2800" dirty="0" smtClean="0"/>
              <a:t>relevance </a:t>
            </a:r>
          </a:p>
          <a:p>
            <a:pPr marL="285750" indent="-285750">
              <a:buFont typeface="Arial" panose="020B0604020202020204" pitchFamily="34" charset="0"/>
              <a:buChar char="•"/>
            </a:pPr>
            <a:r>
              <a:rPr lang="en-GB" sz="2800" dirty="0" smtClean="0"/>
              <a:t>local event </a:t>
            </a:r>
            <a:r>
              <a:rPr lang="en-GB" sz="2800" dirty="0"/>
              <a:t>/ proximity</a:t>
            </a:r>
            <a:endParaRPr lang="en-GB" sz="2800" dirty="0" smtClean="0"/>
          </a:p>
          <a:p>
            <a:pPr marL="285750" indent="-285750">
              <a:buFont typeface="Arial" panose="020B0604020202020204" pitchFamily="34" charset="0"/>
              <a:buChar char="•"/>
            </a:pPr>
            <a:r>
              <a:rPr lang="en-GB" sz="2800" dirty="0" smtClean="0"/>
              <a:t>negative </a:t>
            </a:r>
            <a:r>
              <a:rPr lang="en-GB" sz="2800" dirty="0"/>
              <a:t>/ positive </a:t>
            </a:r>
            <a:endParaRPr lang="en-GB" sz="2800" dirty="0" smtClean="0"/>
          </a:p>
          <a:p>
            <a:pPr marL="285750" indent="-285750">
              <a:buFont typeface="Arial" panose="020B0604020202020204" pitchFamily="34" charset="0"/>
              <a:buChar char="•"/>
            </a:pPr>
            <a:r>
              <a:rPr lang="en-GB" sz="2800" dirty="0" smtClean="0"/>
              <a:t>unexpected</a:t>
            </a:r>
            <a:r>
              <a:rPr lang="en-GB" sz="2800" dirty="0"/>
              <a:t>, curious </a:t>
            </a:r>
            <a:r>
              <a:rPr lang="en-GB" sz="2800" dirty="0" smtClean="0"/>
              <a:t>event</a:t>
            </a:r>
            <a:endParaRPr lang="de-DE"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1</a:t>
            </a:r>
            <a:endParaRPr lang="de-DE"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1052736"/>
            <a:ext cx="3210530" cy="410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7</a:t>
            </a:fld>
            <a:endParaRPr lang="de-DE" dirty="0">
              <a:solidFill>
                <a:schemeClr val="bg1"/>
              </a:solidFill>
            </a:endParaRPr>
          </a:p>
        </p:txBody>
      </p:sp>
    </p:spTree>
    <p:extLst>
      <p:ext uri="{BB962C8B-B14F-4D97-AF65-F5344CB8AC3E}">
        <p14:creationId xmlns:p14="http://schemas.microsoft.com/office/powerpoint/2010/main" val="13436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1446550"/>
          </a:xfrm>
          <a:prstGeom prst="rect">
            <a:avLst/>
          </a:prstGeom>
        </p:spPr>
        <p:txBody>
          <a:bodyPr wrap="square">
            <a:spAutoFit/>
          </a:bodyPr>
          <a:lstStyle/>
          <a:p>
            <a:r>
              <a:rPr lang="en-GB" sz="3200" b="1" dirty="0" smtClean="0">
                <a:solidFill>
                  <a:srgbClr val="0070C0"/>
                </a:solidFill>
              </a:rPr>
              <a:t>News value </a:t>
            </a:r>
          </a:p>
          <a:p>
            <a:endParaRPr lang="en-GB" sz="2800" b="1" dirty="0" smtClean="0"/>
          </a:p>
          <a:p>
            <a:r>
              <a:rPr lang="en-GB" sz="2800" dirty="0" smtClean="0"/>
              <a:t>Examples:</a:t>
            </a:r>
            <a:endParaRPr lang="en-GB"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r>
              <a:rPr lang="en-GB" dirty="0" smtClean="0">
                <a:solidFill>
                  <a:schemeClr val="bg1"/>
                </a:solidFill>
              </a:rPr>
              <a:t>Module 1 -2</a:t>
            </a:r>
            <a:endParaRPr lang="en-GB" dirty="0">
              <a:solidFill>
                <a:schemeClr val="bg1"/>
              </a:solidFill>
            </a:endParaRPr>
          </a:p>
        </p:txBody>
      </p:sp>
      <p:pic>
        <p:nvPicPr>
          <p:cNvPr id="9" name="Picture 2" descr="http://static2.mdhl.de/storage/scl/mdhl/artikelbilder/lokales/rn/bolo/bochum/4692634_m3w624h416q75v4181_0521bo.frontalzusammenstoss.jpg?version=140067569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451" y="2276872"/>
            <a:ext cx="3732701" cy="2488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aturkatastrophe, Tsunami, Aceh, Beben, Sri Lanka, Bundesamt für Bevölkerungsschutz und Katastrophenhilfe, Millionen, Afrika, Nothilfe, Bundesregierung, Küste, Spende, Wiederaufba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4289" y="2298576"/>
            <a:ext cx="3363934"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3213650" y="4149080"/>
            <a:ext cx="4072620" cy="1944216"/>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feld 10"/>
          <p:cNvSpPr txBox="1"/>
          <p:nvPr/>
        </p:nvSpPr>
        <p:spPr>
          <a:xfrm>
            <a:off x="3851920" y="4557969"/>
            <a:ext cx="3312368" cy="923330"/>
          </a:xfrm>
          <a:prstGeom prst="rect">
            <a:avLst/>
          </a:prstGeom>
          <a:noFill/>
        </p:spPr>
        <p:txBody>
          <a:bodyPr wrap="square" rtlCol="0">
            <a:spAutoFit/>
          </a:bodyPr>
          <a:lstStyle/>
          <a:p>
            <a:r>
              <a:rPr lang="en-GB" dirty="0" smtClean="0"/>
              <a:t>Proximity: Disasters in far-off regions need more victims than </a:t>
            </a:r>
          </a:p>
          <a:p>
            <a:r>
              <a:rPr lang="en-GB" dirty="0" smtClean="0"/>
              <a:t>local accidents…</a:t>
            </a:r>
          </a:p>
        </p:txBody>
      </p:sp>
      <p:sp>
        <p:nvSpPr>
          <p:cNvPr id="12" name="Rechteck 11"/>
          <p:cNvSpPr/>
          <p:nvPr/>
        </p:nvSpPr>
        <p:spPr>
          <a:xfrm>
            <a:off x="6257611" y="6453336"/>
            <a:ext cx="803425" cy="369332"/>
          </a:xfrm>
          <a:prstGeom prst="rect">
            <a:avLst/>
          </a:prstGeom>
        </p:spPr>
        <p:txBody>
          <a:bodyPr wrap="none">
            <a:spAutoFit/>
          </a:bodyPr>
          <a:lstStyle/>
          <a:p>
            <a:r>
              <a:rPr lang="en-GB" dirty="0" smtClean="0">
                <a:solidFill>
                  <a:schemeClr val="bg1"/>
                </a:solidFill>
              </a:rPr>
              <a:t>Slide </a:t>
            </a:r>
            <a:fld id="{AA37D1BD-AE0A-41D6-9D4A-B2B254CB6588}"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3105140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1446550"/>
          </a:xfrm>
          <a:prstGeom prst="rect">
            <a:avLst/>
          </a:prstGeom>
        </p:spPr>
        <p:txBody>
          <a:bodyPr wrap="square">
            <a:spAutoFit/>
          </a:bodyPr>
          <a:lstStyle/>
          <a:p>
            <a:r>
              <a:rPr lang="en-GB" sz="3200" b="1" dirty="0" smtClean="0">
                <a:solidFill>
                  <a:srgbClr val="0070C0"/>
                </a:solidFill>
              </a:rPr>
              <a:t>News value </a:t>
            </a:r>
          </a:p>
          <a:p>
            <a:endParaRPr lang="en-GB" sz="2800" b="1" dirty="0"/>
          </a:p>
          <a:p>
            <a:r>
              <a:rPr lang="en-GB" sz="2800" dirty="0" smtClean="0"/>
              <a:t>Examples:</a:t>
            </a:r>
            <a:endParaRPr lang="de-DE"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r>
              <a:rPr lang="de-DE" dirty="0" smtClean="0">
                <a:solidFill>
                  <a:schemeClr val="bg1"/>
                </a:solidFill>
              </a:rPr>
              <a:t>Module 1 -3</a:t>
            </a:r>
            <a:endParaRPr lang="de-DE" dirty="0">
              <a:solidFill>
                <a:schemeClr val="bg1"/>
              </a:solidFill>
            </a:endParaRPr>
          </a:p>
        </p:txBody>
      </p:sp>
      <p:pic>
        <p:nvPicPr>
          <p:cNvPr id="2050" name="Picture 2" descr="http://www.gannett-cdn.com/-mm-/6422fd1f5ecb18d5cfe67bb1a7f3de827760da03/c=354-0-2652-1728&amp;r=x404&amp;c=534x401/local/-/media/USATODAY/USATODAY/2014/06/02/1401741679000-A04-HURRICANE-WILMA-1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152" y="1957950"/>
            <a:ext cx="4077154" cy="3061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c/c8/Desert-skelleton-red-sea.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98962" y="1967523"/>
            <a:ext cx="4187744" cy="3052111"/>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1507264" y="4437113"/>
            <a:ext cx="3168352" cy="151253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015716" y="4941168"/>
            <a:ext cx="3312368" cy="369332"/>
          </a:xfrm>
          <a:prstGeom prst="rect">
            <a:avLst/>
          </a:prstGeom>
          <a:noFill/>
        </p:spPr>
        <p:txBody>
          <a:bodyPr wrap="square" rtlCol="0">
            <a:spAutoFit/>
          </a:bodyPr>
          <a:lstStyle/>
          <a:p>
            <a:r>
              <a:rPr lang="de-DE" dirty="0" smtClean="0"/>
              <a:t>Event = </a:t>
            </a:r>
            <a:r>
              <a:rPr lang="de-DE" dirty="0" err="1" smtClean="0"/>
              <a:t>media</a:t>
            </a:r>
            <a:r>
              <a:rPr lang="de-DE" dirty="0" smtClean="0"/>
              <a:t> </a:t>
            </a:r>
            <a:r>
              <a:rPr lang="de-DE" dirty="0" err="1" smtClean="0"/>
              <a:t>story</a:t>
            </a:r>
            <a:endParaRPr lang="de-DE" dirty="0" smtClean="0"/>
          </a:p>
        </p:txBody>
      </p:sp>
      <p:sp>
        <p:nvSpPr>
          <p:cNvPr id="13" name="Wolke 12"/>
          <p:cNvSpPr/>
          <p:nvPr/>
        </p:nvSpPr>
        <p:spPr>
          <a:xfrm>
            <a:off x="5868144" y="4184903"/>
            <a:ext cx="3168352" cy="151253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228184" y="4676598"/>
            <a:ext cx="3312368" cy="369332"/>
          </a:xfrm>
          <a:prstGeom prst="rect">
            <a:avLst/>
          </a:prstGeom>
          <a:noFill/>
        </p:spPr>
        <p:txBody>
          <a:bodyPr wrap="square" rtlCol="0">
            <a:spAutoFit/>
          </a:bodyPr>
          <a:lstStyle/>
          <a:p>
            <a:r>
              <a:rPr lang="de-DE" dirty="0" err="1" smtClean="0"/>
              <a:t>No</a:t>
            </a:r>
            <a:r>
              <a:rPr lang="de-DE" dirty="0" smtClean="0"/>
              <a:t> </a:t>
            </a:r>
            <a:r>
              <a:rPr lang="de-DE" dirty="0" err="1" smtClean="0"/>
              <a:t>event</a:t>
            </a:r>
            <a:r>
              <a:rPr lang="de-DE" dirty="0" smtClean="0"/>
              <a:t> = </a:t>
            </a:r>
            <a:r>
              <a:rPr lang="de-DE" dirty="0" err="1" smtClean="0"/>
              <a:t>no</a:t>
            </a:r>
            <a:r>
              <a:rPr lang="de-DE" dirty="0" smtClean="0"/>
              <a:t> </a:t>
            </a:r>
            <a:r>
              <a:rPr lang="de-DE" dirty="0" err="1" smtClean="0"/>
              <a:t>media</a:t>
            </a:r>
            <a:r>
              <a:rPr lang="de-DE" dirty="0" smtClean="0"/>
              <a:t> </a:t>
            </a:r>
            <a:r>
              <a:rPr lang="de-DE" dirty="0" err="1" smtClean="0"/>
              <a:t>story</a:t>
            </a:r>
            <a:endParaRPr lang="de-DE" dirty="0" smtClean="0"/>
          </a:p>
        </p:txBody>
      </p:sp>
      <p:sp>
        <p:nvSpPr>
          <p:cNvPr id="15" name="Rechteck 14"/>
          <p:cNvSpPr/>
          <p:nvPr/>
        </p:nvSpPr>
        <p:spPr>
          <a:xfrm>
            <a:off x="6257611" y="6453336"/>
            <a:ext cx="803425" cy="369332"/>
          </a:xfrm>
          <a:prstGeom prst="rect">
            <a:avLst/>
          </a:prstGeom>
        </p:spPr>
        <p:txBody>
          <a:bodyPr wrap="none">
            <a:spAutoFit/>
          </a:bodyPr>
          <a:lstStyle/>
          <a:p>
            <a:r>
              <a:rPr lang="de-DE" dirty="0">
                <a:solidFill>
                  <a:schemeClr val="bg1"/>
                </a:solidFill>
              </a:rPr>
              <a:t>Slide </a:t>
            </a:r>
            <a:fld id="{AA37D1BD-AE0A-41D6-9D4A-B2B254CB6588}" type="slidenum">
              <a:rPr lang="de-DE">
                <a:solidFill>
                  <a:schemeClr val="bg1"/>
                </a:solidFill>
              </a:rPr>
              <a:pPr/>
              <a:t>9</a:t>
            </a:fld>
            <a:endParaRPr lang="de-DE" dirty="0">
              <a:solidFill>
                <a:schemeClr val="bg1"/>
              </a:solidFill>
            </a:endParaRPr>
          </a:p>
        </p:txBody>
      </p:sp>
    </p:spTree>
    <p:extLst>
      <p:ext uri="{BB962C8B-B14F-4D97-AF65-F5344CB8AC3E}">
        <p14:creationId xmlns:p14="http://schemas.microsoft.com/office/powerpoint/2010/main" val="130589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824</TotalTime>
  <Words>1786</Words>
  <Application>Microsoft Macintosh PowerPoint</Application>
  <PresentationFormat>On-screen Show (4:3)</PresentationFormat>
  <Paragraphs>488</Paragraphs>
  <Slides>48</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inherit</vt:lpstr>
      <vt:lpstr>Mangal</vt:lpstr>
      <vt:lpstr>Times New Roman</vt:lpstr>
      <vt:lpstr>Arial</vt:lpstr>
      <vt:lpstr>Larissa</vt:lpstr>
      <vt:lpstr>PowerPoint Presentation</vt:lpstr>
      <vt:lpstr>PowerPoint Presentation</vt:lpstr>
      <vt:lpstr>PowerPoint Presentation</vt:lpstr>
      <vt:lpstr>PowerPoint Presentation</vt:lpstr>
      <vt:lpstr>Dilemma of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Akademie Klausenhof</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Sommer, Dr. Michael</dc:creator>
  <cp:lastModifiedBy>Alex Mc</cp:lastModifiedBy>
  <cp:revision>162</cp:revision>
  <dcterms:created xsi:type="dcterms:W3CDTF">2016-02-23T12:37:30Z</dcterms:created>
  <dcterms:modified xsi:type="dcterms:W3CDTF">2017-07-24T11:21:08Z</dcterms:modified>
</cp:coreProperties>
</file>